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0" r:id="rId9"/>
    <p:sldId id="263" r:id="rId10"/>
    <p:sldId id="264" r:id="rId11"/>
    <p:sldId id="265" r:id="rId12"/>
    <p:sldId id="301" r:id="rId13"/>
    <p:sldId id="266" r:id="rId14"/>
    <p:sldId id="302" r:id="rId15"/>
    <p:sldId id="267" r:id="rId16"/>
    <p:sldId id="268" r:id="rId17"/>
    <p:sldId id="270" r:id="rId18"/>
    <p:sldId id="271" r:id="rId19"/>
    <p:sldId id="269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305" r:id="rId34"/>
    <p:sldId id="285" r:id="rId35"/>
    <p:sldId id="304" r:id="rId36"/>
    <p:sldId id="286" r:id="rId37"/>
    <p:sldId id="303" r:id="rId38"/>
    <p:sldId id="289" r:id="rId39"/>
    <p:sldId id="307" r:id="rId40"/>
    <p:sldId id="287" r:id="rId41"/>
    <p:sldId id="288" r:id="rId42"/>
    <p:sldId id="290" r:id="rId43"/>
    <p:sldId id="291" r:id="rId44"/>
    <p:sldId id="293" r:id="rId45"/>
    <p:sldId id="292" r:id="rId46"/>
    <p:sldId id="294" r:id="rId47"/>
    <p:sldId id="295" r:id="rId48"/>
    <p:sldId id="296" r:id="rId49"/>
    <p:sldId id="306" r:id="rId50"/>
    <p:sldId id="297" r:id="rId51"/>
    <p:sldId id="298" r:id="rId52"/>
    <p:sldId id="299" r:id="rId5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1" autoAdjust="0"/>
    <p:restoredTop sz="75597" autoAdjust="0"/>
  </p:normalViewPr>
  <p:slideViewPr>
    <p:cSldViewPr>
      <p:cViewPr varScale="1">
        <p:scale>
          <a:sx n="57" d="100"/>
          <a:sy n="57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A2830-14CC-498D-AC60-78384614806C}" type="datetimeFigureOut">
              <a:rPr lang="zh-TW" altLang="en-US" smtClean="0"/>
              <a:pPr/>
              <a:t>2008/6/12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95CE9-5C04-4A9A-A7A6-9C4C7BECFA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Fabert</a:t>
            </a:r>
            <a:r>
              <a:rPr lang="zh-TW" altLang="en-US" dirty="0" smtClean="0"/>
              <a:t>所提出來的這種方法，足以應付大量的訂閱、以及</a:t>
            </a:r>
            <a:r>
              <a:rPr lang="en-US" altLang="zh-TW" dirty="0" smtClean="0"/>
              <a:t>event</a:t>
            </a:r>
            <a:r>
              <a:rPr lang="zh-TW" altLang="en-US" dirty="0" smtClean="0"/>
              <a:t>的回應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5CE9-5C04-4A9A-A7A6-9C4C7BECFA52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在這個步驟，目的是決定負責此</a:t>
            </a:r>
            <a:r>
              <a:rPr lang="en-US" altLang="zh-TW" dirty="0" smtClean="0"/>
              <a:t>subscription</a:t>
            </a:r>
            <a:r>
              <a:rPr lang="zh-TW" altLang="en-US" dirty="0" smtClean="0"/>
              <a:t>的</a:t>
            </a:r>
            <a:r>
              <a:rPr lang="en-US" altLang="zh-TW" dirty="0" smtClean="0"/>
              <a:t>RP</a:t>
            </a:r>
            <a:r>
              <a:rPr lang="en-US" altLang="zh-TW" baseline="0" dirty="0" smtClean="0"/>
              <a:t> node</a:t>
            </a:r>
            <a:r>
              <a:rPr lang="zh-TW" altLang="en-US" baseline="0" dirty="0" smtClean="0"/>
              <a:t>在哪裡，這個</a:t>
            </a:r>
            <a:r>
              <a:rPr lang="en-US" altLang="zh-TW" baseline="0" dirty="0" smtClean="0"/>
              <a:t>RP node</a:t>
            </a:r>
            <a:r>
              <a:rPr lang="zh-TW" altLang="en-US" baseline="0" dirty="0" smtClean="0"/>
              <a:t>當事件發生時，將會把</a:t>
            </a:r>
            <a:r>
              <a:rPr lang="en-US" altLang="zh-TW" baseline="0" dirty="0" smtClean="0"/>
              <a:t>event</a:t>
            </a:r>
            <a:r>
              <a:rPr lang="zh-TW" altLang="en-US" baseline="0" dirty="0" smtClean="0"/>
              <a:t>遞交給符合訂閱條件的訂閱者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5CE9-5C04-4A9A-A7A6-9C4C7BECFA52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簡單來說，就是將資料存在訂閱者的祖先上面，因為背後其實是一個</a:t>
            </a:r>
            <a:r>
              <a:rPr lang="en-US" altLang="zh-TW" dirty="0" err="1" smtClean="0"/>
              <a:t>EmbeddedTree</a:t>
            </a:r>
            <a:r>
              <a:rPr lang="zh-TW" altLang="en-US" dirty="0" smtClean="0"/>
              <a:t>的架構。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5CE9-5C04-4A9A-A7A6-9C4C7BECFA52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會這樣作有兩個主要的目的，一是分擔</a:t>
            </a:r>
            <a:r>
              <a:rPr lang="en-US" altLang="zh-TW" dirty="0" smtClean="0"/>
              <a:t>RP</a:t>
            </a:r>
            <a:r>
              <a:rPr lang="en-US" altLang="zh-TW" baseline="0" dirty="0" smtClean="0"/>
              <a:t> node</a:t>
            </a:r>
            <a:r>
              <a:rPr lang="zh-TW" altLang="en-US" baseline="0" dirty="0" smtClean="0"/>
              <a:t>的</a:t>
            </a:r>
            <a:r>
              <a:rPr lang="en-US" altLang="zh-TW" baseline="0" dirty="0" smtClean="0"/>
              <a:t>load</a:t>
            </a:r>
            <a:r>
              <a:rPr lang="zh-TW" altLang="en-US" baseline="0" dirty="0" smtClean="0"/>
              <a:t>，已達到</a:t>
            </a:r>
            <a:r>
              <a:rPr lang="en-US" altLang="zh-TW" baseline="0" dirty="0" smtClean="0"/>
              <a:t>load balance</a:t>
            </a:r>
            <a:r>
              <a:rPr lang="zh-TW" altLang="en-US" baseline="0" dirty="0" smtClean="0"/>
              <a:t>的目標。因為前面有看到，某些</a:t>
            </a:r>
            <a:r>
              <a:rPr lang="en-US" altLang="zh-TW" baseline="0" dirty="0" smtClean="0"/>
              <a:t>RP node</a:t>
            </a:r>
            <a:r>
              <a:rPr lang="zh-TW" altLang="en-US" baseline="0" dirty="0" smtClean="0"/>
              <a:t>將會負責較多的</a:t>
            </a:r>
            <a:r>
              <a:rPr lang="en-US" altLang="zh-TW" baseline="0" dirty="0" smtClean="0"/>
              <a:t>subscription</a:t>
            </a:r>
            <a:r>
              <a:rPr lang="zh-TW" altLang="en-US" baseline="0" dirty="0" smtClean="0"/>
              <a:t>，因此需要此機制來分散負擔</a:t>
            </a:r>
            <a:r>
              <a:rPr lang="zh-TW" altLang="en-US" baseline="0" dirty="0" smtClean="0"/>
              <a:t>。</a:t>
            </a:r>
            <a:endParaRPr lang="en-US" altLang="zh-TW" baseline="0" dirty="0" smtClean="0"/>
          </a:p>
          <a:p>
            <a:r>
              <a:rPr lang="zh-TW" altLang="en-US" baseline="0" dirty="0" smtClean="0"/>
              <a:t>是</a:t>
            </a:r>
            <a:r>
              <a:rPr lang="zh-TW" altLang="en-US" baseline="0" dirty="0" smtClean="0"/>
              <a:t>利用</a:t>
            </a:r>
            <a:r>
              <a:rPr lang="en-US" altLang="zh-TW" baseline="0" dirty="0" smtClean="0"/>
              <a:t>DHT table</a:t>
            </a:r>
            <a:r>
              <a:rPr lang="zh-TW" altLang="en-US" baseline="0" dirty="0" smtClean="0"/>
              <a:t>維護的封包</a:t>
            </a:r>
            <a:r>
              <a:rPr lang="zh-TW" altLang="en-US" baseline="0" dirty="0" smtClean="0"/>
              <a:t>夾帶是否願意</a:t>
            </a:r>
            <a:r>
              <a:rPr lang="zh-TW" altLang="en-US" baseline="0" dirty="0" smtClean="0"/>
              <a:t>負責部份的</a:t>
            </a:r>
            <a:r>
              <a:rPr lang="en-US" altLang="zh-TW" baseline="0" dirty="0" smtClean="0"/>
              <a:t>subscription</a:t>
            </a:r>
            <a:r>
              <a:rPr lang="zh-TW" altLang="en-US" baseline="0" dirty="0" smtClean="0"/>
              <a:t>的資訊，來達到此功能。</a:t>
            </a:r>
            <a:endParaRPr lang="en-US" altLang="zh-TW" baseline="0" dirty="0" smtClean="0"/>
          </a:p>
          <a:p>
            <a:r>
              <a:rPr lang="zh-TW" altLang="en-US" baseline="0" dirty="0" smtClean="0"/>
              <a:t>另一</a:t>
            </a:r>
            <a:r>
              <a:rPr lang="zh-TW" altLang="en-US" baseline="0" dirty="0" smtClean="0"/>
              <a:t>點是為了要減小</a:t>
            </a:r>
            <a:r>
              <a:rPr lang="en-US" altLang="zh-TW" baseline="0" dirty="0" smtClean="0"/>
              <a:t>RP node</a:t>
            </a:r>
            <a:r>
              <a:rPr lang="zh-TW" altLang="en-US" baseline="0" dirty="0" smtClean="0"/>
              <a:t>傳送的訊息大小，此時就不會包含</a:t>
            </a:r>
            <a:r>
              <a:rPr lang="en-US" altLang="zh-TW" baseline="0" dirty="0" smtClean="0"/>
              <a:t>node id</a:t>
            </a:r>
            <a:r>
              <a:rPr lang="zh-TW" altLang="en-US" baseline="0" dirty="0" smtClean="0"/>
              <a:t>的資訊，這在</a:t>
            </a:r>
            <a:r>
              <a:rPr lang="en-US" altLang="zh-TW" baseline="0" dirty="0" smtClean="0"/>
              <a:t>event delivery</a:t>
            </a:r>
            <a:r>
              <a:rPr lang="zh-TW" altLang="en-US" baseline="0" dirty="0" smtClean="0"/>
              <a:t>時，可以減少</a:t>
            </a:r>
            <a:r>
              <a:rPr lang="en-US" altLang="zh-TW" baseline="0" dirty="0" smtClean="0"/>
              <a:t>bandwidth</a:t>
            </a:r>
            <a:r>
              <a:rPr lang="zh-TW" altLang="en-US" baseline="0" dirty="0" smtClean="0"/>
              <a:t>的</a:t>
            </a:r>
            <a:r>
              <a:rPr lang="en-US" altLang="zh-TW" baseline="0" dirty="0" smtClean="0"/>
              <a:t>cost</a:t>
            </a:r>
            <a:r>
              <a:rPr lang="zh-TW" altLang="en-US" baseline="0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5CE9-5C04-4A9A-A7A6-9C4C7BECFA52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可以利用</a:t>
            </a:r>
            <a:r>
              <a:rPr lang="en-US" altLang="zh-TW" dirty="0" smtClean="0"/>
              <a:t>Chord</a:t>
            </a:r>
            <a:r>
              <a:rPr lang="en-US" altLang="zh-TW" baseline="0" dirty="0" smtClean="0"/>
              <a:t> routing protocol</a:t>
            </a:r>
            <a:r>
              <a:rPr lang="zh-TW" altLang="en-US" baseline="0" dirty="0" smtClean="0"/>
              <a:t>或是直接點對點傳送</a:t>
            </a:r>
            <a:r>
              <a:rPr lang="en-US" altLang="zh-TW" baseline="0" dirty="0" smtClean="0"/>
              <a:t>event</a:t>
            </a:r>
            <a:r>
              <a:rPr lang="zh-TW" altLang="en-US" baseline="0" dirty="0" smtClean="0"/>
              <a:t>到</a:t>
            </a:r>
            <a:r>
              <a:rPr lang="en-US" altLang="zh-TW" baseline="0" dirty="0" smtClean="0"/>
              <a:t>RP node </a:t>
            </a:r>
            <a:r>
              <a:rPr lang="zh-TW" altLang="en-US" baseline="0" dirty="0" smtClean="0"/>
              <a:t>，點對點的狀況是當</a:t>
            </a:r>
            <a:r>
              <a:rPr lang="en-US" altLang="zh-TW" baseline="0" dirty="0" smtClean="0"/>
              <a:t>publish node</a:t>
            </a:r>
            <a:r>
              <a:rPr lang="zh-TW" altLang="en-US" baseline="0" dirty="0" smtClean="0"/>
              <a:t>有將負責的</a:t>
            </a:r>
            <a:r>
              <a:rPr lang="en-US" altLang="zh-TW" baseline="0" dirty="0" smtClean="0"/>
              <a:t>RP node IP catch</a:t>
            </a:r>
            <a:r>
              <a:rPr lang="zh-TW" altLang="en-US" baseline="0" dirty="0" smtClean="0"/>
              <a:t>起來</a:t>
            </a:r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5CE9-5C04-4A9A-A7A6-9C4C7BECFA52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再搭配前面</a:t>
            </a:r>
            <a:r>
              <a:rPr lang="zh-TW" altLang="en-US" dirty="0" smtClean="0"/>
              <a:t>所提出的</a:t>
            </a:r>
            <a:r>
              <a:rPr lang="en-US" altLang="zh-TW" dirty="0" smtClean="0"/>
              <a:t>one-hop subscription push</a:t>
            </a:r>
            <a:r>
              <a:rPr lang="zh-TW" altLang="en-US" dirty="0" smtClean="0"/>
              <a:t>，可以減少</a:t>
            </a:r>
            <a:r>
              <a:rPr lang="en-US" altLang="zh-TW" dirty="0" smtClean="0"/>
              <a:t>RP node</a:t>
            </a:r>
            <a:r>
              <a:rPr lang="zh-TW" altLang="en-US" dirty="0" smtClean="0"/>
              <a:t>在做</a:t>
            </a:r>
            <a:r>
              <a:rPr lang="en-US" altLang="zh-TW" dirty="0" smtClean="0"/>
              <a:t>matching</a:t>
            </a:r>
            <a:r>
              <a:rPr lang="zh-TW" altLang="en-US" dirty="0" smtClean="0"/>
              <a:t>的負擔。而後面還會提出</a:t>
            </a:r>
            <a:r>
              <a:rPr lang="en-US" altLang="zh-TW" dirty="0" smtClean="0"/>
              <a:t>attribute partitioning</a:t>
            </a:r>
            <a:r>
              <a:rPr lang="zh-TW" altLang="en-US" dirty="0" smtClean="0"/>
              <a:t>來更進一步的分散</a:t>
            </a:r>
            <a:r>
              <a:rPr lang="en-US" altLang="zh-TW" dirty="0" smtClean="0"/>
              <a:t>matching load(</a:t>
            </a:r>
            <a:r>
              <a:rPr lang="zh-TW" altLang="en-US" dirty="0" smtClean="0"/>
              <a:t>利用增加</a:t>
            </a:r>
            <a:r>
              <a:rPr lang="en-US" altLang="zh-TW" dirty="0" smtClean="0"/>
              <a:t>RP node</a:t>
            </a:r>
            <a:r>
              <a:rPr lang="zh-TW" altLang="en-US" dirty="0" smtClean="0"/>
              <a:t>的數量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5CE9-5C04-4A9A-A7A6-9C4C7BECFA52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5CE9-5C04-4A9A-A7A6-9C4C7BECFA52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baseline="0" dirty="0" smtClean="0"/>
              <a:t>當</a:t>
            </a:r>
            <a:r>
              <a:rPr lang="en-US" altLang="zh-TW" baseline="0" dirty="0" smtClean="0"/>
              <a:t>event</a:t>
            </a:r>
            <a:r>
              <a:rPr lang="zh-TW" altLang="en-US" baseline="0" dirty="0" smtClean="0"/>
              <a:t>產生時，要送給</a:t>
            </a:r>
            <a:r>
              <a:rPr lang="en-US" altLang="zh-TW" baseline="0" dirty="0" smtClean="0"/>
              <a:t>RP node</a:t>
            </a:r>
            <a:r>
              <a:rPr lang="zh-TW" altLang="en-US" baseline="0" dirty="0" smtClean="0"/>
              <a:t>去作</a:t>
            </a:r>
            <a:r>
              <a:rPr lang="en-US" altLang="zh-TW" baseline="0" dirty="0" smtClean="0"/>
              <a:t>match</a:t>
            </a:r>
            <a:r>
              <a:rPr lang="zh-TW" altLang="en-US" baseline="0" dirty="0" smtClean="0"/>
              <a:t>的工作，</a:t>
            </a:r>
            <a:r>
              <a:rPr lang="zh-TW" altLang="en-US" dirty="0" smtClean="0"/>
              <a:t>當數量小的時候，只需要利用</a:t>
            </a:r>
            <a:r>
              <a:rPr lang="en-US" altLang="zh-TW" dirty="0" smtClean="0"/>
              <a:t>catch</a:t>
            </a:r>
            <a:r>
              <a:rPr lang="zh-TW" altLang="en-US" dirty="0" smtClean="0"/>
              <a:t>裡面的資料，就可以取得</a:t>
            </a:r>
            <a:r>
              <a:rPr lang="en-US" altLang="zh-TW" dirty="0" smtClean="0"/>
              <a:t>RP node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的</a:t>
            </a:r>
            <a:r>
              <a:rPr lang="en-US" altLang="zh-TW" baseline="0" dirty="0" smtClean="0"/>
              <a:t>Address</a:t>
            </a:r>
            <a:r>
              <a:rPr lang="zh-TW" altLang="en-US" baseline="0" dirty="0" smtClean="0"/>
              <a:t>。但是當網路節點數量多的時候，點對點傳輸就顯得相當不實際也很沒有效率，幸好，</a:t>
            </a:r>
            <a:r>
              <a:rPr lang="en-US" altLang="zh-TW" baseline="0" dirty="0" err="1" smtClean="0"/>
              <a:t>Frrry</a:t>
            </a:r>
            <a:r>
              <a:rPr lang="zh-TW" altLang="en-US" baseline="0" dirty="0" smtClean="0"/>
              <a:t>提供的方法就不會有這種問題，我們只需要想像，</a:t>
            </a:r>
            <a:r>
              <a:rPr lang="en-US" altLang="zh-TW" baseline="0" dirty="0" smtClean="0"/>
              <a:t>RP node</a:t>
            </a:r>
            <a:r>
              <a:rPr lang="zh-TW" altLang="en-US" baseline="0" dirty="0" smtClean="0"/>
              <a:t>是</a:t>
            </a:r>
            <a:r>
              <a:rPr lang="en-US" altLang="zh-TW" baseline="0" dirty="0" smtClean="0"/>
              <a:t>subscriber</a:t>
            </a:r>
            <a:r>
              <a:rPr lang="zh-TW" altLang="en-US" baseline="0" dirty="0" smtClean="0"/>
              <a:t>，用一樣的方法就可以將</a:t>
            </a:r>
            <a:r>
              <a:rPr lang="en-US" altLang="zh-TW" baseline="0" dirty="0" smtClean="0"/>
              <a:t>event</a:t>
            </a:r>
            <a:r>
              <a:rPr lang="zh-TW" altLang="en-US" baseline="0" dirty="0" smtClean="0"/>
              <a:t>送到</a:t>
            </a:r>
            <a:r>
              <a:rPr lang="en-US" altLang="zh-TW" baseline="0" dirty="0" smtClean="0"/>
              <a:t>RP node</a:t>
            </a:r>
            <a:r>
              <a:rPr lang="zh-TW" altLang="en-US" baseline="0" dirty="0" smtClean="0"/>
              <a:t>。</a:t>
            </a:r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5CE9-5C04-4A9A-A7A6-9C4C7BECFA52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從</a:t>
            </a:r>
            <a:r>
              <a:rPr lang="en-US" altLang="zh-TW" dirty="0" smtClean="0"/>
              <a:t>RP node</a:t>
            </a:r>
            <a:r>
              <a:rPr lang="zh-TW" altLang="en-US" baseline="0" dirty="0" smtClean="0"/>
              <a:t>到</a:t>
            </a:r>
            <a:r>
              <a:rPr lang="en-US" altLang="zh-TW" baseline="0" dirty="0" smtClean="0"/>
              <a:t>subscriber</a:t>
            </a:r>
            <a:r>
              <a:rPr lang="zh-TW" altLang="en-US" baseline="0" dirty="0" smtClean="0"/>
              <a:t>路徑上所有的</a:t>
            </a:r>
            <a:r>
              <a:rPr lang="en-US" altLang="zh-TW" baseline="0" dirty="0" smtClean="0"/>
              <a:t>nodes</a:t>
            </a:r>
            <a:r>
              <a:rPr lang="zh-TW" altLang="en-US" baseline="0" dirty="0" smtClean="0"/>
              <a:t>都存放</a:t>
            </a:r>
            <a:r>
              <a:rPr lang="en-US" altLang="zh-TW" baseline="0" dirty="0" smtClean="0"/>
              <a:t>subscription</a:t>
            </a:r>
            <a:r>
              <a:rPr lang="zh-TW" altLang="en-US" baseline="0" dirty="0" smtClean="0"/>
              <a:t>資訊，當</a:t>
            </a:r>
            <a:r>
              <a:rPr lang="en-US" altLang="zh-TW" baseline="0" dirty="0" smtClean="0"/>
              <a:t>event</a:t>
            </a:r>
            <a:r>
              <a:rPr lang="zh-TW" altLang="en-US" baseline="0" dirty="0" smtClean="0"/>
              <a:t>發生時，</a:t>
            </a:r>
            <a:r>
              <a:rPr lang="en-US" altLang="zh-TW" baseline="0" dirty="0" smtClean="0"/>
              <a:t>RP node</a:t>
            </a:r>
            <a:r>
              <a:rPr lang="zh-TW" altLang="en-US" baseline="0" dirty="0" smtClean="0"/>
              <a:t>只需要算出該把</a:t>
            </a:r>
            <a:r>
              <a:rPr lang="en-US" altLang="zh-TW" baseline="0" dirty="0" smtClean="0"/>
              <a:t>event</a:t>
            </a:r>
            <a:r>
              <a:rPr lang="zh-TW" altLang="en-US" baseline="0" dirty="0" smtClean="0"/>
              <a:t>交給誰，然後把</a:t>
            </a:r>
            <a:r>
              <a:rPr lang="en-US" altLang="zh-TW" baseline="0" dirty="0" smtClean="0"/>
              <a:t>event</a:t>
            </a:r>
            <a:r>
              <a:rPr lang="zh-TW" altLang="en-US" baseline="0" dirty="0" smtClean="0"/>
              <a:t>送出去就可以了，因此在此種情況下不需要傳送</a:t>
            </a:r>
            <a:r>
              <a:rPr lang="en-US" altLang="zh-TW" baseline="0" dirty="0" smtClean="0"/>
              <a:t>subscriber id list</a:t>
            </a:r>
            <a:r>
              <a:rPr lang="zh-TW" altLang="en-US" baseline="0" dirty="0" smtClean="0"/>
              <a:t>。</a:t>
            </a:r>
            <a:endParaRPr lang="en-US" altLang="zh-TW" baseline="0" dirty="0" smtClean="0"/>
          </a:p>
          <a:p>
            <a:r>
              <a:rPr lang="zh-TW" altLang="en-US" baseline="0" dirty="0" smtClean="0"/>
              <a:t>缺點</a:t>
            </a:r>
            <a:endParaRPr lang="en-US" altLang="zh-TW" baseline="0" dirty="0" smtClean="0"/>
          </a:p>
          <a:p>
            <a:r>
              <a:rPr lang="zh-TW" altLang="en-US" baseline="0" dirty="0" smtClean="0"/>
              <a:t>當高訂閱、解除訂閱的時候會造大量的</a:t>
            </a:r>
            <a:r>
              <a:rPr lang="en-US" altLang="zh-TW" baseline="0" dirty="0" smtClean="0"/>
              <a:t>traffic</a:t>
            </a:r>
            <a:r>
              <a:rPr lang="zh-TW" altLang="en-US" baseline="0" dirty="0" smtClean="0"/>
              <a:t>，因為要更新路徑上所有點的資料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5CE9-5C04-4A9A-A7A6-9C4C7BECFA52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PredRP</a:t>
            </a:r>
            <a:r>
              <a:rPr lang="zh-TW" altLang="en-US" dirty="0" smtClean="0"/>
              <a:t>經過</a:t>
            </a:r>
            <a:r>
              <a:rPr lang="en-US" altLang="zh-TW" dirty="0" smtClean="0"/>
              <a:t>Chord ring</a:t>
            </a:r>
            <a:r>
              <a:rPr lang="zh-TW" altLang="en-US" dirty="0" smtClean="0"/>
              <a:t>中較少的距離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RndRP</a:t>
            </a:r>
            <a:r>
              <a:rPr lang="zh-TW" altLang="en-US" dirty="0" smtClean="0"/>
              <a:t>也許會繞一整個</a:t>
            </a:r>
            <a:r>
              <a:rPr lang="en-US" altLang="zh-TW" dirty="0" smtClean="0"/>
              <a:t>ring)</a:t>
            </a:r>
            <a:r>
              <a:rPr lang="zh-TW" altLang="en-US" dirty="0" smtClean="0"/>
              <a:t>，</a:t>
            </a:r>
            <a:r>
              <a:rPr lang="en-US" altLang="zh-TW" dirty="0" err="1" smtClean="0"/>
              <a:t>PredRP</a:t>
            </a:r>
            <a:r>
              <a:rPr lang="zh-TW" altLang="en-US" dirty="0" smtClean="0"/>
              <a:t>可以避免送出重複的訊息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5CE9-5C04-4A9A-A7A6-9C4C7BECFA52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百分之</a:t>
            </a:r>
            <a:r>
              <a:rPr lang="en-US" altLang="zh-TW" dirty="0" smtClean="0"/>
              <a:t>94.22 </a:t>
            </a:r>
            <a:r>
              <a:rPr lang="zh-TW" altLang="en-US" dirty="0" smtClean="0"/>
              <a:t>的</a:t>
            </a:r>
            <a:r>
              <a:rPr lang="en-US" altLang="zh-TW" dirty="0" smtClean="0"/>
              <a:t>event</a:t>
            </a:r>
            <a:r>
              <a:rPr lang="zh-TW" altLang="en-US" dirty="0" smtClean="0"/>
              <a:t>在</a:t>
            </a:r>
            <a:r>
              <a:rPr lang="en-US" altLang="zh-TW" dirty="0" smtClean="0"/>
              <a:t>2-3 </a:t>
            </a:r>
            <a:r>
              <a:rPr lang="en-US" altLang="zh-TW" baseline="0" dirty="0" smtClean="0"/>
              <a:t>hop</a:t>
            </a:r>
            <a:r>
              <a:rPr lang="zh-TW" altLang="en-US" baseline="0" dirty="0" smtClean="0"/>
              <a:t>內送達目標</a:t>
            </a:r>
            <a:endParaRPr lang="en-US" altLang="zh-TW" baseline="0" dirty="0" smtClean="0"/>
          </a:p>
          <a:p>
            <a:r>
              <a:rPr lang="zh-TW" altLang="en-US" baseline="0" dirty="0" smtClean="0"/>
              <a:t>百分之</a:t>
            </a:r>
            <a:r>
              <a:rPr lang="en-US" altLang="zh-TW" baseline="0" dirty="0" smtClean="0"/>
              <a:t>59.2</a:t>
            </a:r>
            <a:r>
              <a:rPr lang="zh-TW" altLang="en-US" baseline="0" dirty="0" smtClean="0"/>
              <a:t>的</a:t>
            </a:r>
            <a:r>
              <a:rPr lang="en-US" altLang="zh-TW" baseline="0" dirty="0" smtClean="0"/>
              <a:t>event</a:t>
            </a:r>
            <a:r>
              <a:rPr lang="zh-TW" altLang="en-US" baseline="0" dirty="0" smtClean="0"/>
              <a:t>在</a:t>
            </a:r>
            <a:r>
              <a:rPr lang="en-US" altLang="zh-TW" baseline="0" dirty="0" smtClean="0"/>
              <a:t>100-150ms</a:t>
            </a:r>
            <a:r>
              <a:rPr lang="zh-TW" altLang="en-US" baseline="0" dirty="0" smtClean="0"/>
              <a:t>內傳送到</a:t>
            </a:r>
            <a:endParaRPr lang="en-US" altLang="zh-TW" baseline="0" dirty="0" smtClean="0"/>
          </a:p>
          <a:p>
            <a:r>
              <a:rPr lang="zh-TW" altLang="en-US" dirty="0" smtClean="0"/>
              <a:t>大概每</a:t>
            </a:r>
            <a:r>
              <a:rPr lang="en-US" altLang="zh-TW" dirty="0" smtClean="0"/>
              <a:t>1.18</a:t>
            </a:r>
            <a:r>
              <a:rPr lang="zh-TW" altLang="en-US" dirty="0" smtClean="0"/>
              <a:t>個</a:t>
            </a:r>
            <a:r>
              <a:rPr lang="en-US" altLang="zh-TW" dirty="0" smtClean="0"/>
              <a:t>event</a:t>
            </a:r>
            <a:r>
              <a:rPr lang="zh-TW" altLang="en-US" dirty="0" smtClean="0"/>
              <a:t>就需要消耗</a:t>
            </a:r>
            <a:r>
              <a:rPr lang="en-US" altLang="zh-TW" dirty="0" smtClean="0"/>
              <a:t>52.16 Bytes</a:t>
            </a:r>
            <a:r>
              <a:rPr lang="zh-TW" altLang="en-US" dirty="0" smtClean="0"/>
              <a:t>的頻寬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5CE9-5C04-4A9A-A7A6-9C4C7BECFA52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DHT-based</a:t>
            </a:r>
            <a:r>
              <a:rPr lang="zh-TW" altLang="en-US" dirty="0" smtClean="0"/>
              <a:t>的系統因著有量好的延伸性、容錯能力以及自我管理的功能，有有相當多的人在設計此累的系統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5CE9-5C04-4A9A-A7A6-9C4C7BECFA52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baseline="0" dirty="0" smtClean="0"/>
              <a:t>Ferry</a:t>
            </a:r>
            <a:r>
              <a:rPr lang="zh-TW" altLang="en-US" baseline="0" dirty="0" smtClean="0"/>
              <a:t>可以再有大量的訂閱者的環境中，以很低的</a:t>
            </a:r>
            <a:r>
              <a:rPr lang="en-US" altLang="zh-TW" baseline="0" dirty="0" smtClean="0"/>
              <a:t>overhead</a:t>
            </a:r>
            <a:r>
              <a:rPr lang="zh-TW" altLang="en-US" baseline="0" dirty="0" smtClean="0"/>
              <a:t>來傳送</a:t>
            </a:r>
            <a:r>
              <a:rPr lang="en-US" altLang="zh-TW" baseline="0" dirty="0" smtClean="0"/>
              <a:t>event</a:t>
            </a:r>
          </a:p>
          <a:p>
            <a:r>
              <a:rPr lang="zh-TW" altLang="en-US" baseline="0" dirty="0" smtClean="0"/>
              <a:t>因為使用</a:t>
            </a:r>
            <a:r>
              <a:rPr lang="en-US" altLang="zh-TW" baseline="0" dirty="0" err="1" smtClean="0"/>
              <a:t>PredRP</a:t>
            </a:r>
            <a:r>
              <a:rPr lang="zh-TW" altLang="en-US" baseline="0" dirty="0" smtClean="0"/>
              <a:t>創造出像是</a:t>
            </a:r>
            <a:r>
              <a:rPr lang="en-US" altLang="zh-TW" baseline="0" dirty="0" smtClean="0"/>
              <a:t>Grouping</a:t>
            </a:r>
            <a:r>
              <a:rPr lang="zh-TW" altLang="en-US" baseline="0" dirty="0" smtClean="0"/>
              <a:t>的觀念，以及他可以將資料</a:t>
            </a:r>
            <a:r>
              <a:rPr lang="en-US" altLang="zh-TW" baseline="0" dirty="0" smtClean="0"/>
              <a:t>Aggregate</a:t>
            </a:r>
            <a:r>
              <a:rPr lang="zh-TW" altLang="en-US" baseline="0" dirty="0" smtClean="0"/>
              <a:t>在一起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5CE9-5C04-4A9A-A7A6-9C4C7BECFA52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RndRP</a:t>
            </a:r>
            <a:r>
              <a:rPr lang="zh-TW" altLang="en-US" dirty="0" smtClean="0"/>
              <a:t>的</a:t>
            </a:r>
            <a:r>
              <a:rPr lang="en-US" altLang="zh-TW" dirty="0" smtClean="0"/>
              <a:t>subscription</a:t>
            </a:r>
            <a:r>
              <a:rPr lang="zh-TW" altLang="en-US" dirty="0" smtClean="0"/>
              <a:t>較分散，</a:t>
            </a:r>
            <a:r>
              <a:rPr lang="en-US" altLang="zh-TW" dirty="0" err="1" smtClean="0"/>
              <a:t>PredRP</a:t>
            </a:r>
            <a:r>
              <a:rPr lang="zh-TW" altLang="en-US" dirty="0" smtClean="0"/>
              <a:t>產生較不平均的分佈，突顯出了採用</a:t>
            </a:r>
            <a:r>
              <a:rPr lang="en-US" altLang="zh-TW" dirty="0" smtClean="0"/>
              <a:t>one hop subscription push</a:t>
            </a:r>
            <a:r>
              <a:rPr lang="zh-TW" altLang="en-US" dirty="0" smtClean="0"/>
              <a:t>的必要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5CE9-5C04-4A9A-A7A6-9C4C7BECFA52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5CE9-5C04-4A9A-A7A6-9C4C7BECFA52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當</a:t>
            </a:r>
            <a:r>
              <a:rPr lang="en-US" altLang="zh-TW" dirty="0" smtClean="0"/>
              <a:t>network</a:t>
            </a:r>
            <a:r>
              <a:rPr lang="zh-TW" altLang="en-US" dirty="0" smtClean="0"/>
              <a:t>變大，頻寬消耗跟經過的</a:t>
            </a:r>
            <a:r>
              <a:rPr lang="en-US" altLang="zh-TW" dirty="0" smtClean="0"/>
              <a:t>hop</a:t>
            </a:r>
            <a:r>
              <a:rPr lang="zh-TW" altLang="en-US" dirty="0" smtClean="0"/>
              <a:t>數量都是適度的增加，證明了</a:t>
            </a:r>
            <a:r>
              <a:rPr lang="en-US" altLang="zh-TW" dirty="0" smtClean="0"/>
              <a:t>Ferry</a:t>
            </a:r>
            <a:r>
              <a:rPr lang="zh-TW" altLang="en-US" dirty="0" smtClean="0"/>
              <a:t>在</a:t>
            </a:r>
            <a:r>
              <a:rPr lang="en-US" altLang="zh-TW" dirty="0" smtClean="0"/>
              <a:t>node</a:t>
            </a:r>
            <a:r>
              <a:rPr lang="zh-TW" altLang="en-US" dirty="0" smtClean="0"/>
              <a:t>數量極多的時候也適用。另外隨著訂閱的人數增加，頻寬的消耗也增加的十分緩慢，顯示出</a:t>
            </a:r>
            <a:r>
              <a:rPr lang="en-US" altLang="zh-TW" dirty="0" smtClean="0"/>
              <a:t>Ferry</a:t>
            </a:r>
            <a:r>
              <a:rPr lang="zh-TW" altLang="en-US" dirty="0" smtClean="0"/>
              <a:t>可以應付大量的訂閱。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5CE9-5C04-4A9A-A7A6-9C4C7BECFA52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Attribute</a:t>
            </a:r>
            <a:r>
              <a:rPr lang="en-US" altLang="zh-TW" baseline="0" dirty="0" smtClean="0"/>
              <a:t> partitioning</a:t>
            </a:r>
            <a:r>
              <a:rPr lang="zh-TW" altLang="en-US" baseline="0" dirty="0" smtClean="0"/>
              <a:t>會帶來一些</a:t>
            </a:r>
            <a:r>
              <a:rPr lang="en-US" altLang="zh-TW" baseline="0" dirty="0" smtClean="0"/>
              <a:t>overhead</a:t>
            </a:r>
            <a:r>
              <a:rPr lang="zh-TW" altLang="en-US" baseline="0" dirty="0" smtClean="0"/>
              <a:t>，但是相對的可以減少頻寬的消耗</a:t>
            </a:r>
            <a:r>
              <a:rPr lang="en-US" altLang="zh-TW" baseline="0" dirty="0" smtClean="0"/>
              <a:t>(</a:t>
            </a:r>
            <a:r>
              <a:rPr lang="zh-TW" altLang="en-US" baseline="0" dirty="0" smtClean="0"/>
              <a:t>因為送的</a:t>
            </a:r>
            <a:r>
              <a:rPr lang="en-US" altLang="zh-TW" baseline="0" dirty="0" smtClean="0"/>
              <a:t>ID List</a:t>
            </a:r>
            <a:r>
              <a:rPr lang="zh-TW" altLang="en-US" baseline="0" dirty="0" smtClean="0"/>
              <a:t>變小</a:t>
            </a:r>
            <a:r>
              <a:rPr lang="en-US" altLang="zh-TW" baseline="0" dirty="0" smtClean="0"/>
              <a:t>)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5CE9-5C04-4A9A-A7A6-9C4C7BECFA52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在傳送</a:t>
            </a:r>
            <a:r>
              <a:rPr lang="en-US" altLang="zh-TW" dirty="0" smtClean="0"/>
              <a:t>event</a:t>
            </a:r>
            <a:r>
              <a:rPr lang="zh-TW" altLang="en-US" dirty="0" smtClean="0"/>
              <a:t>時</a:t>
            </a:r>
            <a:r>
              <a:rPr lang="en-US" altLang="zh-TW" dirty="0" smtClean="0"/>
              <a:t>Ferry</a:t>
            </a:r>
            <a:r>
              <a:rPr lang="zh-TW" altLang="en-US" dirty="0" smtClean="0"/>
              <a:t>很明顯比</a:t>
            </a:r>
            <a:r>
              <a:rPr lang="en-US" altLang="zh-TW" dirty="0" err="1" smtClean="0"/>
              <a:t>Meghdoot</a:t>
            </a:r>
            <a:r>
              <a:rPr lang="zh-TW" altLang="en-US" dirty="0" smtClean="0"/>
              <a:t>好，他只需要經過</a:t>
            </a:r>
            <a:r>
              <a:rPr lang="en-US" altLang="zh-TW" dirty="0" smtClean="0"/>
              <a:t>10%</a:t>
            </a:r>
            <a:r>
              <a:rPr lang="zh-TW" altLang="en-US" dirty="0" smtClean="0"/>
              <a:t>的節點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5CE9-5C04-4A9A-A7A6-9C4C7BECFA52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將各個</a:t>
            </a:r>
            <a:r>
              <a:rPr lang="en-US" altLang="zh-TW" dirty="0" smtClean="0"/>
              <a:t>node</a:t>
            </a:r>
            <a:r>
              <a:rPr lang="zh-TW" altLang="en-US" dirty="0" smtClean="0"/>
              <a:t>分組，這邊可以看到</a:t>
            </a:r>
            <a:r>
              <a:rPr lang="en-US" altLang="zh-TW" dirty="0" smtClean="0"/>
              <a:t>Ferry</a:t>
            </a:r>
            <a:r>
              <a:rPr lang="zh-TW" altLang="en-US" dirty="0" smtClean="0"/>
              <a:t>一個群組中最多收到</a:t>
            </a:r>
            <a:r>
              <a:rPr lang="en-US" altLang="zh-TW" dirty="0" smtClean="0"/>
              <a:t>0.3%</a:t>
            </a:r>
            <a:r>
              <a:rPr lang="zh-TW" altLang="en-US" dirty="0" smtClean="0"/>
              <a:t>的訊息，很明顯比</a:t>
            </a:r>
            <a:r>
              <a:rPr lang="en-US" altLang="zh-TW" dirty="0" err="1" smtClean="0"/>
              <a:t>Meghdoot</a:t>
            </a:r>
            <a:r>
              <a:rPr lang="zh-TW" altLang="en-US" dirty="0" smtClean="0"/>
              <a:t>公平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5CE9-5C04-4A9A-A7A6-9C4C7BECFA52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baseline="0" dirty="0" smtClean="0"/>
              <a:t>1.</a:t>
            </a:r>
            <a:r>
              <a:rPr lang="zh-TW" altLang="en-US" baseline="0" dirty="0" smtClean="0"/>
              <a:t>在</a:t>
            </a:r>
            <a:r>
              <a:rPr lang="en-US" altLang="zh-TW" baseline="0" dirty="0" smtClean="0"/>
              <a:t>p2p</a:t>
            </a:r>
            <a:r>
              <a:rPr lang="zh-TW" altLang="en-US" baseline="0" dirty="0" smtClean="0"/>
              <a:t>的系統中，各個</a:t>
            </a:r>
            <a:r>
              <a:rPr lang="en-US" altLang="zh-TW" baseline="0" dirty="0" smtClean="0"/>
              <a:t>node</a:t>
            </a:r>
            <a:r>
              <a:rPr lang="zh-TW" altLang="en-US" baseline="0" dirty="0" smtClean="0"/>
              <a:t>會很自由的進入、離開</a:t>
            </a:r>
            <a:endParaRPr lang="en-US" altLang="zh-TW" baseline="0" dirty="0" smtClean="0"/>
          </a:p>
          <a:p>
            <a:r>
              <a:rPr lang="en-US" altLang="zh-TW" baseline="0" dirty="0" smtClean="0"/>
              <a:t>3</a:t>
            </a:r>
            <a:r>
              <a:rPr lang="en-US" altLang="zh-TW" baseline="0" dirty="0" smtClean="0"/>
              <a:t>. Not using </a:t>
            </a:r>
            <a:r>
              <a:rPr lang="en-US" altLang="zh-TW" baseline="0" dirty="0" err="1" smtClean="0"/>
              <a:t>Febert’s</a:t>
            </a:r>
            <a:r>
              <a:rPr lang="en-US" altLang="zh-TW" baseline="0" dirty="0" smtClean="0"/>
              <a:t> solution. </a:t>
            </a:r>
            <a:r>
              <a:rPr lang="zh-TW" altLang="en-US" baseline="0" dirty="0" smtClean="0"/>
              <a:t>訂閱的</a:t>
            </a:r>
            <a:r>
              <a:rPr lang="zh-TW" altLang="en-US" baseline="0" dirty="0" smtClean="0"/>
              <a:t>表達能力，</a:t>
            </a:r>
            <a:r>
              <a:rPr lang="zh-TW" altLang="en-US" baseline="0" dirty="0" smtClean="0"/>
              <a:t>是區分</a:t>
            </a:r>
            <a:r>
              <a:rPr lang="en-US" altLang="zh-TW" baseline="0" dirty="0" smtClean="0"/>
              <a:t>content-based</a:t>
            </a:r>
            <a:r>
              <a:rPr lang="zh-TW" altLang="en-US" baseline="0" dirty="0" smtClean="0"/>
              <a:t>或</a:t>
            </a:r>
            <a:r>
              <a:rPr lang="en-US" altLang="zh-TW" baseline="0" dirty="0" smtClean="0"/>
              <a:t>topic-based</a:t>
            </a:r>
            <a:r>
              <a:rPr lang="zh-TW" altLang="en-US" baseline="0" dirty="0" smtClean="0"/>
              <a:t>的主要特色</a:t>
            </a:r>
            <a:endParaRPr lang="en-US" altLang="zh-TW" baseline="0" dirty="0" smtClean="0"/>
          </a:p>
          <a:p>
            <a:r>
              <a:rPr lang="en-US" altLang="zh-TW" baseline="0" dirty="0" smtClean="0"/>
              <a:t>4. </a:t>
            </a:r>
            <a:r>
              <a:rPr lang="zh-TW" altLang="en-US" baseline="0" dirty="0" smtClean="0"/>
              <a:t>有些節點會得到不平等的待遇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5CE9-5C04-4A9A-A7A6-9C4C7BECFA52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zh-TW" altLang="en-US" dirty="0" smtClean="0"/>
              <a:t>將系統中要傳送的</a:t>
            </a:r>
            <a:r>
              <a:rPr lang="en-US" altLang="zh-TW" dirty="0" smtClean="0"/>
              <a:t>message</a:t>
            </a:r>
            <a:r>
              <a:rPr lang="zh-TW" altLang="en-US" dirty="0" smtClean="0"/>
              <a:t>減到最少，因為在傳送前就已經被篩選過了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zh-TW" altLang="en-US" dirty="0" smtClean="0"/>
              <a:t>用此兩種方式來滿足系統的 </a:t>
            </a:r>
            <a:r>
              <a:rPr lang="en-US" altLang="zh-TW" dirty="0" smtClean="0"/>
              <a:t>load balance</a:t>
            </a:r>
            <a:r>
              <a:rPr lang="zh-TW" altLang="en-US" dirty="0" smtClean="0"/>
              <a:t>的需求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zh-TW" altLang="en-US" dirty="0" smtClean="0"/>
              <a:t>利用</a:t>
            </a:r>
            <a:r>
              <a:rPr lang="en-US" altLang="zh-TW" dirty="0" smtClean="0"/>
              <a:t>DHT</a:t>
            </a:r>
            <a:r>
              <a:rPr lang="zh-TW" altLang="en-US" dirty="0" smtClean="0"/>
              <a:t>來建</a:t>
            </a:r>
            <a:r>
              <a:rPr lang="en-US" altLang="zh-TW" dirty="0" smtClean="0"/>
              <a:t>tree</a:t>
            </a:r>
            <a:r>
              <a:rPr lang="zh-TW" altLang="en-US" dirty="0" smtClean="0"/>
              <a:t>，不需要額外付出維護、建立的成本</a:t>
            </a:r>
            <a:endParaRPr lang="en-US" altLang="zh-TW" dirty="0" smtClean="0"/>
          </a:p>
          <a:p>
            <a:pPr marL="228600" indent="-228600">
              <a:buAutoNum type="arabicPeriod"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5CE9-5C04-4A9A-A7A6-9C4C7BECFA52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Diff: </a:t>
            </a:r>
            <a:r>
              <a:rPr lang="zh-TW" altLang="en-US" dirty="0" smtClean="0"/>
              <a:t>由於使用</a:t>
            </a:r>
            <a:r>
              <a:rPr lang="en-US" altLang="zh-TW" dirty="0" smtClean="0"/>
              <a:t>DHT</a:t>
            </a:r>
            <a:r>
              <a:rPr lang="zh-TW" altLang="en-US" dirty="0" smtClean="0"/>
              <a:t>來建立</a:t>
            </a:r>
            <a:r>
              <a:rPr lang="en-US" altLang="zh-TW" dirty="0" smtClean="0"/>
              <a:t>embedded trees  </a:t>
            </a:r>
            <a:r>
              <a:rPr lang="zh-TW" altLang="en-US" dirty="0" smtClean="0"/>
              <a:t>所要付出的成本較少</a:t>
            </a:r>
            <a:endParaRPr lang="en-US" altLang="zh-TW" dirty="0" smtClean="0"/>
          </a:p>
          <a:p>
            <a:r>
              <a:rPr lang="zh-TW" altLang="en-US" dirty="0" smtClean="0"/>
              <a:t>另外還有舉出很多</a:t>
            </a:r>
            <a:r>
              <a:rPr lang="en-US" altLang="zh-TW" dirty="0" smtClean="0"/>
              <a:t>p2p based pub/sub system</a:t>
            </a:r>
            <a:r>
              <a:rPr lang="zh-TW" altLang="en-US" dirty="0" smtClean="0"/>
              <a:t>，大部分的問題都在前面提到，像是不支援</a:t>
            </a:r>
            <a:r>
              <a:rPr lang="en-US" altLang="zh-TW" dirty="0" smtClean="0"/>
              <a:t>content-based</a:t>
            </a:r>
            <a:r>
              <a:rPr lang="zh-TW" altLang="en-US" dirty="0" smtClean="0"/>
              <a:t>或是</a:t>
            </a:r>
            <a:r>
              <a:rPr lang="en-US" altLang="zh-TW" dirty="0" smtClean="0"/>
              <a:t>tree</a:t>
            </a:r>
            <a:r>
              <a:rPr lang="zh-TW" altLang="en-US" dirty="0" smtClean="0"/>
              <a:t>的維護成本過高，有些則是因為當參與的節點數量一多，設定、更新所要付出的成本太高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5CE9-5C04-4A9A-A7A6-9C4C7BECFA52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Feature:</a:t>
            </a:r>
          </a:p>
          <a:p>
            <a:r>
              <a:rPr lang="zh-TW" altLang="en-US" dirty="0" smtClean="0"/>
              <a:t>根據</a:t>
            </a:r>
            <a:r>
              <a:rPr lang="en-US" altLang="zh-TW" dirty="0" smtClean="0"/>
              <a:t>Event</a:t>
            </a:r>
            <a:r>
              <a:rPr lang="zh-TW" altLang="en-US" dirty="0" smtClean="0"/>
              <a:t>的</a:t>
            </a:r>
            <a:r>
              <a:rPr lang="en-US" altLang="zh-TW" dirty="0" smtClean="0"/>
              <a:t>attribute</a:t>
            </a:r>
            <a:r>
              <a:rPr lang="zh-TW" altLang="en-US" dirty="0" smtClean="0"/>
              <a:t>來決定要該訂閱存在哪個地方的</a:t>
            </a:r>
            <a:r>
              <a:rPr lang="en-US" altLang="zh-TW" dirty="0" smtClean="0"/>
              <a:t>zone</a:t>
            </a:r>
          </a:p>
          <a:p>
            <a:r>
              <a:rPr lang="zh-TW" altLang="en-US" dirty="0" smtClean="0"/>
              <a:t>利用</a:t>
            </a:r>
            <a:r>
              <a:rPr lang="en-US" altLang="zh-TW" dirty="0" smtClean="0"/>
              <a:t>zone</a:t>
            </a:r>
            <a:r>
              <a:rPr lang="zh-TW" altLang="en-US" dirty="0" smtClean="0"/>
              <a:t>的切割、複製來滿足</a:t>
            </a:r>
            <a:r>
              <a:rPr lang="en-US" altLang="zh-TW" dirty="0" smtClean="0"/>
              <a:t>load balance</a:t>
            </a:r>
          </a:p>
          <a:p>
            <a:r>
              <a:rPr lang="en-US" altLang="zh-TW" dirty="0" smtClean="0"/>
              <a:t>Limitation:</a:t>
            </a:r>
          </a:p>
          <a:p>
            <a:r>
              <a:rPr lang="zh-TW" altLang="en-US" dirty="0" smtClean="0"/>
              <a:t>系統覆蓋的結構是根據</a:t>
            </a:r>
            <a:r>
              <a:rPr lang="en-US" altLang="zh-TW" dirty="0" smtClean="0"/>
              <a:t>pub/sub</a:t>
            </a:r>
            <a:r>
              <a:rPr lang="zh-TW" altLang="en-US" dirty="0" smtClean="0"/>
              <a:t>的情境來決定的</a:t>
            </a:r>
            <a:endParaRPr lang="en-US" altLang="zh-TW" dirty="0" smtClean="0"/>
          </a:p>
          <a:p>
            <a:r>
              <a:rPr lang="zh-TW" altLang="en-US" dirty="0" smtClean="0"/>
              <a:t>覆蓋的範圍跟事件的屬性成比例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5CE9-5C04-4A9A-A7A6-9C4C7BECFA52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5CE9-5C04-4A9A-A7A6-9C4C7BECFA52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err="1" smtClean="0"/>
              <a:t>RndRP</a:t>
            </a:r>
            <a:r>
              <a:rPr lang="zh-TW" altLang="en-US" dirty="0" smtClean="0"/>
              <a:t>的好處是，當某個</a:t>
            </a:r>
            <a:r>
              <a:rPr lang="en-US" altLang="zh-TW" dirty="0" smtClean="0"/>
              <a:t>subscription</a:t>
            </a:r>
            <a:r>
              <a:rPr lang="zh-TW" altLang="en-US" dirty="0" smtClean="0"/>
              <a:t>非常熱門，他可以將這些訂閱分散在整個系統，但是在</a:t>
            </a:r>
            <a:r>
              <a:rPr lang="en-US" altLang="zh-TW" dirty="0" smtClean="0"/>
              <a:t>event</a:t>
            </a:r>
            <a:r>
              <a:rPr lang="zh-TW" altLang="en-US" dirty="0" smtClean="0"/>
              <a:t>的傳遞就會非常的沒有效率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5CE9-5C04-4A9A-A7A6-9C4C7BECFA52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PredRP</a:t>
            </a:r>
            <a:r>
              <a:rPr lang="zh-TW" altLang="en-US" dirty="0" smtClean="0"/>
              <a:t>的基本概念是，將此訂閱紀錄存放在</a:t>
            </a:r>
            <a:r>
              <a:rPr lang="en-US" altLang="zh-TW" baseline="0" dirty="0" smtClean="0"/>
              <a:t>ID</a:t>
            </a:r>
            <a:r>
              <a:rPr lang="zh-TW" altLang="en-US" baseline="0" dirty="0" smtClean="0"/>
              <a:t>最靠近訂閱者</a:t>
            </a:r>
            <a:r>
              <a:rPr lang="en-US" altLang="zh-TW" baseline="0" dirty="0" smtClean="0"/>
              <a:t>ID</a:t>
            </a:r>
            <a:r>
              <a:rPr lang="zh-TW" altLang="en-US" baseline="0" dirty="0" smtClean="0"/>
              <a:t>的</a:t>
            </a:r>
            <a:r>
              <a:rPr lang="en-US" altLang="zh-TW" baseline="0" dirty="0" smtClean="0"/>
              <a:t>RP node</a:t>
            </a:r>
            <a:r>
              <a:rPr lang="zh-TW" altLang="en-US" baseline="0" dirty="0" smtClean="0"/>
              <a:t>上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5CE9-5C04-4A9A-A7A6-9C4C7BECFA52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FD29F-4D1E-4D76-8AAC-7A4A065B0A9D}" type="datetimeFigureOut">
              <a:rPr lang="zh-TW" altLang="en-US" smtClean="0"/>
              <a:pPr/>
              <a:t>2008/6/12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0524665-F895-4D34-BC72-EFEDDE445A1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FD29F-4D1E-4D76-8AAC-7A4A065B0A9D}" type="datetimeFigureOut">
              <a:rPr lang="zh-TW" altLang="en-US" smtClean="0"/>
              <a:pPr/>
              <a:t>2008/6/12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4665-F895-4D34-BC72-EFEDDE445A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FD29F-4D1E-4D76-8AAC-7A4A065B0A9D}" type="datetimeFigureOut">
              <a:rPr lang="zh-TW" altLang="en-US" smtClean="0"/>
              <a:pPr/>
              <a:t>2008/6/12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4665-F895-4D34-BC72-EFEDDE445A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FD29F-4D1E-4D76-8AAC-7A4A065B0A9D}" type="datetimeFigureOut">
              <a:rPr lang="zh-TW" altLang="en-US" smtClean="0"/>
              <a:pPr/>
              <a:t>2008/6/12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4665-F895-4D34-BC72-EFEDDE445A1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FD29F-4D1E-4D76-8AAC-7A4A065B0A9D}" type="datetimeFigureOut">
              <a:rPr lang="zh-TW" altLang="en-US" smtClean="0"/>
              <a:pPr/>
              <a:t>2008/6/12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0524665-F895-4D34-BC72-EFEDDE445A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FD29F-4D1E-4D76-8AAC-7A4A065B0A9D}" type="datetimeFigureOut">
              <a:rPr lang="zh-TW" altLang="en-US" smtClean="0"/>
              <a:pPr/>
              <a:t>2008/6/12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4665-F895-4D34-BC72-EFEDDE445A1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FD29F-4D1E-4D76-8AAC-7A4A065B0A9D}" type="datetimeFigureOut">
              <a:rPr lang="zh-TW" altLang="en-US" smtClean="0"/>
              <a:pPr/>
              <a:t>2008/6/12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4665-F895-4D34-BC72-EFEDDE445A1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FD29F-4D1E-4D76-8AAC-7A4A065B0A9D}" type="datetimeFigureOut">
              <a:rPr lang="zh-TW" altLang="en-US" smtClean="0"/>
              <a:pPr/>
              <a:t>2008/6/12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4665-F895-4D34-BC72-EFEDDE445A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FD29F-4D1E-4D76-8AAC-7A4A065B0A9D}" type="datetimeFigureOut">
              <a:rPr lang="zh-TW" altLang="en-US" smtClean="0"/>
              <a:pPr/>
              <a:t>2008/6/12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4665-F895-4D34-BC72-EFEDDE445A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FD29F-4D1E-4D76-8AAC-7A4A065B0A9D}" type="datetimeFigureOut">
              <a:rPr lang="zh-TW" altLang="en-US" smtClean="0"/>
              <a:pPr/>
              <a:t>2008/6/12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4665-F895-4D34-BC72-EFEDDE445A1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FD29F-4D1E-4D76-8AAC-7A4A065B0A9D}" type="datetimeFigureOut">
              <a:rPr lang="zh-TW" altLang="en-US" smtClean="0"/>
              <a:pPr/>
              <a:t>2008/6/12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0524665-F895-4D34-BC72-EFEDDE445A1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4AFD29F-4D1E-4D76-8AAC-7A4A065B0A9D}" type="datetimeFigureOut">
              <a:rPr lang="zh-TW" altLang="en-US" smtClean="0"/>
              <a:pPr/>
              <a:t>2008/6/12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0524665-F895-4D34-BC72-EFEDDE445A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2228864"/>
          </a:xfrm>
        </p:spPr>
        <p:txBody>
          <a:bodyPr/>
          <a:lstStyle/>
          <a:p>
            <a:r>
              <a:rPr lang="en-US" altLang="zh-TW" dirty="0" err="1" smtClean="0"/>
              <a:t>Yingwu</a:t>
            </a:r>
            <a:r>
              <a:rPr lang="en-US" altLang="zh-TW" dirty="0" smtClean="0"/>
              <a:t> Zhu and </a:t>
            </a:r>
            <a:r>
              <a:rPr lang="en-US" altLang="zh-TW" dirty="0" err="1" smtClean="0"/>
              <a:t>Yiminh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Hu</a:t>
            </a:r>
            <a:endParaRPr lang="en-US" altLang="zh-TW" dirty="0"/>
          </a:p>
          <a:p>
            <a:r>
              <a:rPr lang="en-US" altLang="zh-TW" dirty="0" smtClean="0"/>
              <a:t>IEEE</a:t>
            </a:r>
          </a:p>
          <a:p>
            <a:pPr algn="r"/>
            <a:r>
              <a:rPr lang="en-US" altLang="zh-TW" dirty="0" smtClean="0"/>
              <a:t>Presenter: </a:t>
            </a:r>
            <a:r>
              <a:rPr lang="en-US" altLang="zh-TW" dirty="0" err="1" smtClean="0"/>
              <a:t>Kuan-Ru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Peng</a:t>
            </a:r>
            <a:r>
              <a:rPr lang="en-US" altLang="zh-TW" dirty="0" smtClean="0"/>
              <a:t> (</a:t>
            </a:r>
            <a:r>
              <a:rPr lang="zh-TW" altLang="en-US" dirty="0" smtClean="0"/>
              <a:t>彭冠儒</a:t>
            </a:r>
            <a:r>
              <a:rPr lang="en-US" altLang="zh-TW" dirty="0" smtClean="0"/>
              <a:t>)</a:t>
            </a:r>
          </a:p>
          <a:p>
            <a:pPr algn="r"/>
            <a:r>
              <a:rPr lang="en-US" altLang="zh-TW" dirty="0" smtClean="0"/>
              <a:t>Date: 2008/06/12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Ferry: A P2P-Based Architecture for Content-Based Publish/Subscribe Services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Related 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MEDYM most similar to Ferry.</a:t>
            </a:r>
          </a:p>
          <a:p>
            <a:pPr lvl="1"/>
            <a:r>
              <a:rPr lang="en-US" altLang="zh-TW" dirty="0" smtClean="0"/>
              <a:t>Using routing trees to deliver events to the subscribers based on </a:t>
            </a:r>
            <a:r>
              <a:rPr lang="en-US" altLang="zh-TW" dirty="0"/>
              <a:t>m</a:t>
            </a:r>
            <a:r>
              <a:rPr lang="en-US" altLang="zh-TW" dirty="0" smtClean="0"/>
              <a:t>ulticast techniques.</a:t>
            </a:r>
          </a:p>
          <a:p>
            <a:pPr lvl="2"/>
            <a:r>
              <a:rPr lang="en-US" altLang="zh-TW" dirty="0" smtClean="0"/>
              <a:t>matcher: </a:t>
            </a:r>
          </a:p>
          <a:p>
            <a:pPr lvl="2">
              <a:buNone/>
            </a:pPr>
            <a:r>
              <a:rPr lang="en-US" altLang="zh-TW" dirty="0" smtClean="0"/>
              <a:t>	responsible for event matches the event to subscriptions and obtains a destination list of the matched subscribers.</a:t>
            </a:r>
            <a:endParaRPr lang="en-US" altLang="zh-TW" dirty="0"/>
          </a:p>
          <a:p>
            <a:pPr lvl="1"/>
            <a:r>
              <a:rPr lang="en-US" altLang="zh-TW" dirty="0" smtClean="0"/>
              <a:t>Diff:</a:t>
            </a:r>
          </a:p>
          <a:p>
            <a:pPr lvl="2"/>
            <a:r>
              <a:rPr lang="en-US" altLang="zh-TW" dirty="0" smtClean="0"/>
              <a:t>Ferry exploits the embedded trees inherent in the underlying DHT to deliver events.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Related 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Meghdoot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Feature</a:t>
            </a:r>
          </a:p>
          <a:p>
            <a:pPr lvl="2"/>
            <a:r>
              <a:rPr lang="en-US" altLang="zh-TW" dirty="0" smtClean="0"/>
              <a:t>Subscriptions are stored in a zone according to the coordinate determined by event attribute values.</a:t>
            </a:r>
          </a:p>
          <a:p>
            <a:pPr lvl="2"/>
            <a:r>
              <a:rPr lang="en-US" altLang="zh-TW" dirty="0" smtClean="0"/>
              <a:t>Addressing on the load balance issue by zone splitting and zone replication.</a:t>
            </a:r>
          </a:p>
          <a:p>
            <a:pPr lvl="1"/>
            <a:r>
              <a:rPr lang="en-US" altLang="zh-TW" dirty="0" smtClean="0"/>
              <a:t>Limitation</a:t>
            </a:r>
          </a:p>
          <a:p>
            <a:pPr lvl="2"/>
            <a:r>
              <a:rPr lang="en-US" altLang="zh-TW" dirty="0" smtClean="0"/>
              <a:t>Overlay structure is determined by the pub/sub scheme.</a:t>
            </a:r>
          </a:p>
          <a:p>
            <a:pPr lvl="2"/>
            <a:r>
              <a:rPr lang="en-US" altLang="zh-TW" dirty="0" smtClean="0"/>
              <a:t>Overlay dimensionality is proportional to the number of event attributes.</a:t>
            </a:r>
          </a:p>
          <a:p>
            <a:pPr lvl="1"/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Related Work</a:t>
            </a:r>
          </a:p>
          <a:p>
            <a:r>
              <a:rPr lang="en-US" altLang="zh-TW" b="1" dirty="0" smtClean="0"/>
              <a:t>Background : CHORD</a:t>
            </a:r>
          </a:p>
          <a:p>
            <a:r>
              <a:rPr lang="en-US" altLang="zh-TW" dirty="0" smtClean="0"/>
              <a:t>System Design</a:t>
            </a:r>
          </a:p>
          <a:p>
            <a:r>
              <a:rPr lang="en-US" altLang="zh-TW" dirty="0" smtClean="0"/>
              <a:t>Discussion</a:t>
            </a:r>
          </a:p>
          <a:p>
            <a:r>
              <a:rPr lang="en-US" altLang="zh-TW" dirty="0" smtClean="0"/>
              <a:t>Alternative Design</a:t>
            </a:r>
          </a:p>
          <a:p>
            <a:r>
              <a:rPr lang="en-US" altLang="zh-TW" dirty="0" smtClean="0"/>
              <a:t>Evaluation</a:t>
            </a:r>
          </a:p>
          <a:p>
            <a:r>
              <a:rPr lang="en-US" altLang="zh-TW" dirty="0" smtClean="0"/>
              <a:t>Conclusion and Future Work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Background : CHORD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8481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00174"/>
            <a:ext cx="38862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000504"/>
            <a:ext cx="33623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Related Work</a:t>
            </a:r>
          </a:p>
          <a:p>
            <a:r>
              <a:rPr lang="en-US" altLang="zh-TW" dirty="0" smtClean="0"/>
              <a:t>Background : CHORD</a:t>
            </a:r>
          </a:p>
          <a:p>
            <a:r>
              <a:rPr lang="en-US" altLang="zh-TW" b="1" dirty="0" smtClean="0"/>
              <a:t>System Design</a:t>
            </a:r>
          </a:p>
          <a:p>
            <a:r>
              <a:rPr lang="en-US" altLang="zh-TW" dirty="0" smtClean="0"/>
              <a:t>Discussion</a:t>
            </a:r>
          </a:p>
          <a:p>
            <a:r>
              <a:rPr lang="en-US" altLang="zh-TW" dirty="0" smtClean="0"/>
              <a:t>Alternative Design</a:t>
            </a:r>
          </a:p>
          <a:p>
            <a:r>
              <a:rPr lang="en-US" altLang="zh-TW" dirty="0" smtClean="0"/>
              <a:t>Evaluation</a:t>
            </a:r>
          </a:p>
          <a:p>
            <a:r>
              <a:rPr lang="en-US" altLang="zh-TW" dirty="0" smtClean="0"/>
              <a:t>Conclusion and Future Work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System Design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Ferry</a:t>
            </a:r>
          </a:p>
          <a:p>
            <a:pPr lvl="1"/>
            <a:r>
              <a:rPr lang="en-US" altLang="zh-TW" dirty="0" smtClean="0"/>
              <a:t>Serve as a platform to host multiple pub/sub services</a:t>
            </a:r>
          </a:p>
          <a:p>
            <a:pPr lvl="1"/>
            <a:r>
              <a:rPr lang="en-US" altLang="zh-TW" dirty="0" smtClean="0"/>
              <a:t>Build on top of CHORD</a:t>
            </a:r>
          </a:p>
          <a:p>
            <a:pPr lvl="2"/>
            <a:r>
              <a:rPr lang="en-US" altLang="zh-TW" dirty="0" smtClean="0"/>
              <a:t>Applicable to other DHTS as Pastry, Tapestry</a:t>
            </a:r>
          </a:p>
          <a:p>
            <a:pPr lvl="1"/>
            <a:r>
              <a:rPr lang="en-US" altLang="zh-TW" dirty="0" smtClean="0"/>
              <a:t>Rendezvous Point(RP)</a:t>
            </a:r>
          </a:p>
          <a:p>
            <a:pPr lvl="2"/>
            <a:r>
              <a:rPr lang="en-US" altLang="zh-TW" dirty="0" smtClean="0"/>
              <a:t>The most immediate successors of </a:t>
            </a:r>
            <a:r>
              <a:rPr lang="en-US" altLang="zh-TW" dirty="0" err="1" smtClean="0"/>
              <a:t>k</a:t>
            </a:r>
            <a:r>
              <a:rPr lang="en-US" altLang="zh-TW" baseline="-25000" dirty="0" err="1" smtClean="0"/>
              <a:t>i</a:t>
            </a:r>
            <a:r>
              <a:rPr lang="en-US" altLang="zh-TW" dirty="0" smtClean="0"/>
              <a:t> = h( A</a:t>
            </a:r>
            <a:r>
              <a:rPr lang="en-US" altLang="zh-TW" baseline="-25000" dirty="0" smtClean="0"/>
              <a:t>i</a:t>
            </a:r>
            <a:r>
              <a:rPr lang="en-US" altLang="zh-TW" dirty="0" smtClean="0"/>
              <a:t> )</a:t>
            </a:r>
          </a:p>
          <a:p>
            <a:pPr lvl="2"/>
            <a:r>
              <a:rPr lang="en-US" altLang="zh-TW" dirty="0" smtClean="0"/>
              <a:t>Subscription (</a:t>
            </a:r>
            <a:r>
              <a:rPr lang="en-US" altLang="zh-TW" dirty="0" err="1" smtClean="0"/>
              <a:t>sid</a:t>
            </a:r>
            <a:r>
              <a:rPr lang="en-US" altLang="zh-TW" dirty="0" smtClean="0"/>
              <a:t>, p) :</a:t>
            </a:r>
          </a:p>
          <a:p>
            <a:pPr lvl="3"/>
            <a:r>
              <a:rPr lang="en-US" altLang="zh-TW" dirty="0" smtClean="0"/>
              <a:t>Ex: </a:t>
            </a:r>
            <a:r>
              <a:rPr lang="en-US" altLang="zh-TW" dirty="0" err="1" smtClean="0"/>
              <a:t>sid</a:t>
            </a:r>
            <a:r>
              <a:rPr lang="en-US" altLang="zh-TW" dirty="0" smtClean="0"/>
              <a:t>=1, p={A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=c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}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System Design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Ferry is based on four key mechanisms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 smtClean="0"/>
              <a:t>Subscription Installation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 smtClean="0"/>
              <a:t>Subscription Management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 smtClean="0"/>
              <a:t>Event Publication and Matching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 smtClean="0"/>
              <a:t>Event Delivery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1. Subscription Installation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err="1" smtClean="0"/>
              <a:t>RndRP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643182"/>
            <a:ext cx="73723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1. Subscription Installation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err="1" smtClean="0"/>
              <a:t>PredRP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5" y="2224088"/>
            <a:ext cx="75247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1. Subscription Installation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Register his/her interests to a RP node</a:t>
            </a:r>
          </a:p>
          <a:p>
            <a:pPr lvl="1"/>
            <a:r>
              <a:rPr lang="en-US" altLang="zh-TW" dirty="0" smtClean="0"/>
              <a:t>(a) </a:t>
            </a:r>
            <a:r>
              <a:rPr lang="en-US" altLang="zh-TW" dirty="0" err="1" smtClean="0"/>
              <a:t>RndRP</a:t>
            </a:r>
            <a:r>
              <a:rPr lang="en-US" altLang="zh-TW" dirty="0" smtClean="0"/>
              <a:t> (b)</a:t>
            </a:r>
            <a:r>
              <a:rPr lang="en-US" altLang="zh-TW" dirty="0" err="1" smtClean="0"/>
              <a:t>PredRP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902388"/>
            <a:ext cx="6715172" cy="395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Related Work</a:t>
            </a:r>
          </a:p>
          <a:p>
            <a:r>
              <a:rPr lang="en-US" altLang="zh-TW" dirty="0" smtClean="0"/>
              <a:t>Background : CHORD</a:t>
            </a:r>
          </a:p>
          <a:p>
            <a:r>
              <a:rPr lang="en-US" altLang="zh-TW" dirty="0" smtClean="0"/>
              <a:t>System Design</a:t>
            </a:r>
          </a:p>
          <a:p>
            <a:r>
              <a:rPr lang="en-US" altLang="zh-TW" dirty="0" smtClean="0"/>
              <a:t>Discussion</a:t>
            </a:r>
          </a:p>
          <a:p>
            <a:r>
              <a:rPr lang="en-US" altLang="zh-TW" dirty="0" smtClean="0"/>
              <a:t>Alternative Design</a:t>
            </a:r>
          </a:p>
          <a:p>
            <a:r>
              <a:rPr lang="en-US" altLang="zh-TW" dirty="0" smtClean="0"/>
              <a:t>Evaluation</a:t>
            </a:r>
          </a:p>
          <a:p>
            <a:r>
              <a:rPr lang="en-US" altLang="zh-TW" dirty="0" smtClean="0"/>
              <a:t>Conclusion and Future Work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1. Subscription Installation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What’s the difference?</a:t>
            </a:r>
          </a:p>
          <a:p>
            <a:pPr lvl="1"/>
            <a:r>
              <a:rPr lang="en-US" altLang="zh-TW" dirty="0" smtClean="0"/>
              <a:t>Traverse distance</a:t>
            </a:r>
          </a:p>
          <a:p>
            <a:r>
              <a:rPr lang="en-US" altLang="zh-TW" dirty="0" smtClean="0"/>
              <a:t>What’s good on </a:t>
            </a:r>
            <a:r>
              <a:rPr lang="en-US" altLang="zh-TW" dirty="0" err="1" smtClean="0"/>
              <a:t>PredRP</a:t>
            </a:r>
            <a:r>
              <a:rPr lang="en-US" altLang="zh-TW" dirty="0" smtClean="0"/>
              <a:t>?</a:t>
            </a:r>
          </a:p>
          <a:p>
            <a:pPr lvl="1"/>
            <a:r>
              <a:rPr lang="en-US" altLang="zh-TW" dirty="0" smtClean="0"/>
              <a:t>Avoiding sending the redundant messages</a:t>
            </a:r>
          </a:p>
          <a:p>
            <a:r>
              <a:rPr lang="en-US" altLang="zh-TW" dirty="0" smtClean="0"/>
              <a:t>What’s bad on </a:t>
            </a:r>
            <a:r>
              <a:rPr lang="en-US" altLang="zh-TW" dirty="0" err="1" smtClean="0"/>
              <a:t>PredRP</a:t>
            </a:r>
            <a:r>
              <a:rPr lang="en-US" altLang="zh-TW" dirty="0" smtClean="0"/>
              <a:t>?</a:t>
            </a:r>
          </a:p>
          <a:p>
            <a:pPr lvl="1"/>
            <a:r>
              <a:rPr lang="en-US" altLang="zh-TW" dirty="0" smtClean="0"/>
              <a:t>Uneven subscription distribution</a:t>
            </a:r>
          </a:p>
          <a:p>
            <a:pPr lvl="2"/>
            <a:r>
              <a:rPr lang="en-US" altLang="zh-TW" dirty="0" smtClean="0"/>
              <a:t>One-hop subscription push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 Subscription Management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err="1" smtClean="0"/>
              <a:t>EmdTree</a:t>
            </a:r>
            <a:r>
              <a:rPr lang="en-US" altLang="zh-TW" baseline="-25000" dirty="0" err="1" smtClean="0"/>
              <a:t>r</a:t>
            </a:r>
            <a:r>
              <a:rPr lang="en-US" altLang="zh-TW" dirty="0" smtClean="0"/>
              <a:t>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Based on underlying DHT links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643182"/>
            <a:ext cx="25336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 Subscription Management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Where to store Subscription “s” </a:t>
            </a:r>
            <a:r>
              <a:rPr lang="en-US" altLang="zh-TW" dirty="0" smtClean="0"/>
              <a:t>?</a:t>
            </a:r>
          </a:p>
          <a:p>
            <a:pPr lvl="1"/>
            <a:r>
              <a:rPr lang="en-US" altLang="zh-TW" dirty="0" smtClean="0"/>
              <a:t>Whose node ID is equal to or most immediately </a:t>
            </a:r>
            <a:r>
              <a:rPr lang="en-US" altLang="zh-TW" dirty="0" err="1" smtClean="0"/>
              <a:t>precedes’s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sid</a:t>
            </a:r>
            <a:endParaRPr lang="en-US" altLang="zh-TW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357562"/>
            <a:ext cx="73818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 Subscription Management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5357826"/>
            <a:ext cx="8229600" cy="92869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Reducing the number of messages across the system.</a:t>
            </a:r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57298"/>
            <a:ext cx="61055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 Subscription Management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One-Hop subscription</a:t>
            </a:r>
          </a:p>
          <a:p>
            <a:pPr lvl="1"/>
            <a:r>
              <a:rPr lang="en-US" altLang="zh-TW" dirty="0" smtClean="0"/>
              <a:t>Summary filter: push away the subscription</a:t>
            </a:r>
          </a:p>
          <a:p>
            <a:pPr lvl="1"/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643182"/>
            <a:ext cx="61436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 Event Publication and Matching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Publish Event</a:t>
            </a:r>
          </a:p>
          <a:p>
            <a:pPr lvl="1"/>
            <a:r>
              <a:rPr lang="en-US" altLang="zh-TW" dirty="0" smtClean="0"/>
              <a:t>Directs the event to all the RP nodes</a:t>
            </a:r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000372"/>
            <a:ext cx="74771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 Event Publication and Matching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Matching event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642918"/>
            <a:ext cx="74580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4. Event Delivery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928802"/>
            <a:ext cx="75152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538" y="495300"/>
            <a:ext cx="740092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What is “Content-Based Pub/Sub Model”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286256"/>
            <a:ext cx="8096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571744"/>
            <a:ext cx="13620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714752"/>
            <a:ext cx="13335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4857760"/>
            <a:ext cx="8667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Load Balancing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Attribute Partitioning</a:t>
            </a:r>
          </a:p>
          <a:p>
            <a:pPr lvl="1"/>
            <a:r>
              <a:rPr lang="en-US" altLang="zh-TW" dirty="0" smtClean="0"/>
              <a:t>EX: Temperature [0, 25], (25, 50], (50,75], (75, 100]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619125"/>
            <a:ext cx="741045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Scaling to Number of Event Attributes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What about the number of RP nodes is very large?</a:t>
            </a:r>
          </a:p>
          <a:p>
            <a:pPr lvl="1"/>
            <a:r>
              <a:rPr lang="en-US" altLang="zh-TW" dirty="0" smtClean="0"/>
              <a:t>Envisioning the RP nodes as the subscribers of the event publish node.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Related Work</a:t>
            </a:r>
          </a:p>
          <a:p>
            <a:r>
              <a:rPr lang="en-US" altLang="zh-TW" dirty="0" smtClean="0"/>
              <a:t>Background : CHORD</a:t>
            </a:r>
          </a:p>
          <a:p>
            <a:r>
              <a:rPr lang="en-US" altLang="zh-TW" dirty="0" smtClean="0"/>
              <a:t>System Design</a:t>
            </a:r>
          </a:p>
          <a:p>
            <a:r>
              <a:rPr lang="en-US" altLang="zh-TW" b="1" dirty="0" smtClean="0"/>
              <a:t>Discussion</a:t>
            </a:r>
          </a:p>
          <a:p>
            <a:r>
              <a:rPr lang="en-US" altLang="zh-TW" dirty="0" smtClean="0"/>
              <a:t>Alternative Design</a:t>
            </a:r>
          </a:p>
          <a:p>
            <a:r>
              <a:rPr lang="en-US" altLang="zh-TW" dirty="0" smtClean="0"/>
              <a:t>Evaluation</a:t>
            </a:r>
          </a:p>
          <a:p>
            <a:r>
              <a:rPr lang="en-US" altLang="zh-TW" dirty="0" smtClean="0"/>
              <a:t>Conclusion and Future Work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Discussion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Large network</a:t>
            </a:r>
          </a:p>
          <a:p>
            <a:pPr lvl="1"/>
            <a:r>
              <a:rPr lang="en-US" altLang="zh-TW" dirty="0" smtClean="0"/>
              <a:t>Subscriber ID list will be long</a:t>
            </a:r>
          </a:p>
          <a:p>
            <a:pPr lvl="2"/>
            <a:r>
              <a:rPr lang="en-US" altLang="zh-TW" dirty="0" smtClean="0"/>
              <a:t>Spit of the matched subscribers O(</a:t>
            </a:r>
            <a:r>
              <a:rPr lang="en-US" altLang="zh-TW" dirty="0" err="1" smtClean="0"/>
              <a:t>logN</a:t>
            </a:r>
            <a:r>
              <a:rPr lang="en-US" altLang="zh-TW" dirty="0" smtClean="0"/>
              <a:t>)</a:t>
            </a:r>
          </a:p>
          <a:p>
            <a:pPr lvl="2"/>
            <a:r>
              <a:rPr lang="en-US" altLang="zh-TW" dirty="0" smtClean="0"/>
              <a:t>Recursively</a:t>
            </a:r>
          </a:p>
          <a:p>
            <a:pPr lvl="1"/>
            <a:r>
              <a:rPr lang="en-US" altLang="zh-TW" dirty="0" smtClean="0"/>
              <a:t>By using attribute partitioning</a:t>
            </a:r>
          </a:p>
          <a:p>
            <a:pPr lvl="1"/>
            <a:r>
              <a:rPr lang="en-US" altLang="zh-TW" dirty="0" smtClean="0"/>
              <a:t>One-hop subscription push</a:t>
            </a:r>
          </a:p>
          <a:p>
            <a:r>
              <a:rPr lang="en-US" altLang="zh-TW" dirty="0" smtClean="0"/>
              <a:t>Adaptability to Other DHTs</a:t>
            </a:r>
          </a:p>
          <a:p>
            <a:pPr lvl="1"/>
            <a:r>
              <a:rPr lang="en-US" altLang="zh-TW" dirty="0" smtClean="0"/>
              <a:t>Pastry, Tapestry, and CAN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Related Work</a:t>
            </a:r>
          </a:p>
          <a:p>
            <a:r>
              <a:rPr lang="en-US" altLang="zh-TW" dirty="0" smtClean="0"/>
              <a:t>Background : CHORD</a:t>
            </a:r>
          </a:p>
          <a:p>
            <a:r>
              <a:rPr lang="en-US" altLang="zh-TW" dirty="0" smtClean="0"/>
              <a:t>System Design</a:t>
            </a:r>
          </a:p>
          <a:p>
            <a:r>
              <a:rPr lang="en-US" altLang="zh-TW" dirty="0" smtClean="0"/>
              <a:t>Discussion</a:t>
            </a:r>
          </a:p>
          <a:p>
            <a:r>
              <a:rPr lang="en-US" altLang="zh-TW" b="1" dirty="0" smtClean="0"/>
              <a:t>Alternative Design</a:t>
            </a:r>
          </a:p>
          <a:p>
            <a:r>
              <a:rPr lang="en-US" altLang="zh-TW" dirty="0" smtClean="0"/>
              <a:t>Evaluation</a:t>
            </a:r>
          </a:p>
          <a:p>
            <a:r>
              <a:rPr lang="en-US" altLang="zh-TW" dirty="0" smtClean="0"/>
              <a:t>Conclusion and Future Work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Alternative Design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Install the subscription on all the peer nodes along the dissemination paths from the RP node to their subscribers.</a:t>
            </a:r>
          </a:p>
          <a:p>
            <a:r>
              <a:rPr lang="en-US" altLang="zh-TW" dirty="0" smtClean="0"/>
              <a:t>Abandoned</a:t>
            </a:r>
          </a:p>
          <a:p>
            <a:pPr lvl="1"/>
            <a:r>
              <a:rPr lang="en-US" altLang="zh-TW" dirty="0" smtClean="0"/>
              <a:t>Limitation</a:t>
            </a:r>
          </a:p>
          <a:p>
            <a:pPr lvl="2"/>
            <a:r>
              <a:rPr lang="en-US" altLang="zh-TW" dirty="0" smtClean="0"/>
              <a:t>Storage space</a:t>
            </a:r>
            <a:r>
              <a:rPr lang="zh-TW" altLang="en-US" dirty="0" smtClean="0"/>
              <a:t>、</a:t>
            </a:r>
            <a:r>
              <a:rPr lang="en-US" altLang="zh-TW" dirty="0" smtClean="0"/>
              <a:t>Extra processing time</a:t>
            </a:r>
          </a:p>
          <a:p>
            <a:pPr lvl="1"/>
            <a:r>
              <a:rPr lang="en-US" altLang="zh-TW" dirty="0" smtClean="0"/>
              <a:t>Subscribing/Unsubscribing</a:t>
            </a:r>
          </a:p>
          <a:p>
            <a:pPr lvl="2"/>
            <a:r>
              <a:rPr lang="en-US" altLang="zh-TW" dirty="0" smtClean="0"/>
              <a:t>Need to traverse O(log N) more nodes and messages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Related Work</a:t>
            </a:r>
          </a:p>
          <a:p>
            <a:r>
              <a:rPr lang="en-US" altLang="zh-TW" dirty="0" smtClean="0"/>
              <a:t>Background : CHORD</a:t>
            </a:r>
          </a:p>
          <a:p>
            <a:r>
              <a:rPr lang="en-US" altLang="zh-TW" dirty="0" smtClean="0"/>
              <a:t>System Design</a:t>
            </a:r>
          </a:p>
          <a:p>
            <a:r>
              <a:rPr lang="en-US" altLang="zh-TW" dirty="0" smtClean="0"/>
              <a:t>Discussion</a:t>
            </a:r>
          </a:p>
          <a:p>
            <a:r>
              <a:rPr lang="en-US" altLang="zh-TW" dirty="0" smtClean="0"/>
              <a:t>Alternative Design</a:t>
            </a:r>
          </a:p>
          <a:p>
            <a:r>
              <a:rPr lang="en-US" altLang="zh-TW" b="1" dirty="0" smtClean="0"/>
              <a:t>Evaluation</a:t>
            </a:r>
          </a:p>
          <a:p>
            <a:r>
              <a:rPr lang="en-US" altLang="zh-TW" dirty="0" smtClean="0"/>
              <a:t>Conclusion and Future Work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Evaluation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On top of “p2psim”</a:t>
            </a:r>
          </a:p>
          <a:p>
            <a:pPr lvl="1"/>
            <a:r>
              <a:rPr lang="en-US" altLang="zh-TW" dirty="0" smtClean="0"/>
              <a:t>A discrete-event packet level simulator</a:t>
            </a:r>
          </a:p>
          <a:p>
            <a:r>
              <a:rPr lang="en-US" altLang="zh-TW" dirty="0" smtClean="0"/>
              <a:t>1024 nodes</a:t>
            </a:r>
          </a:p>
          <a:p>
            <a:r>
              <a:rPr lang="en-US" altLang="zh-TW" dirty="0" smtClean="0"/>
              <a:t>Average round trip time: 198ms</a:t>
            </a:r>
          </a:p>
          <a:p>
            <a:r>
              <a:rPr lang="en-US" altLang="zh-TW" dirty="0" smtClean="0"/>
              <a:t>100 and 10000 subscriptions</a:t>
            </a:r>
          </a:p>
          <a:p>
            <a:r>
              <a:rPr lang="en-US" altLang="zh-TW" dirty="0" smtClean="0"/>
              <a:t>10000 events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Evaluation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571744"/>
            <a:ext cx="73723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Filtering Algorithms and Implementation for Very Fast Publish/Subscribe Services on P2P Network, F. </a:t>
            </a:r>
            <a:r>
              <a:rPr lang="en-US" altLang="zh-TW" dirty="0" err="1" smtClean="0"/>
              <a:t>Fabert</a:t>
            </a:r>
            <a:r>
              <a:rPr lang="en-US" altLang="zh-TW" dirty="0" smtClean="0"/>
              <a:t> 2001</a:t>
            </a:r>
          </a:p>
          <a:p>
            <a:pPr lvl="1"/>
            <a:r>
              <a:rPr lang="en-US" altLang="zh-TW" dirty="0" smtClean="0"/>
              <a:t>Scheme S = {A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 A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,  …., A</a:t>
            </a:r>
            <a:r>
              <a:rPr lang="en-US" altLang="zh-TW" baseline="-25000" dirty="0" smtClean="0"/>
              <a:t>n </a:t>
            </a:r>
            <a:r>
              <a:rPr lang="en-US" altLang="zh-TW" dirty="0" smtClean="0"/>
              <a:t>}</a:t>
            </a:r>
          </a:p>
          <a:p>
            <a:pPr lvl="1"/>
            <a:r>
              <a:rPr lang="en-US" altLang="zh-TW" dirty="0" smtClean="0"/>
              <a:t>Attribute A</a:t>
            </a:r>
            <a:r>
              <a:rPr lang="en-US" altLang="zh-TW" baseline="-25000" dirty="0" smtClean="0"/>
              <a:t>i</a:t>
            </a:r>
            <a:r>
              <a:rPr lang="en-US" altLang="zh-TW" dirty="0" smtClean="0"/>
              <a:t> = { name, type, domain(min, max)}</a:t>
            </a:r>
          </a:p>
          <a:p>
            <a:pPr lvl="1"/>
            <a:r>
              <a:rPr lang="en-US" altLang="zh-TW" dirty="0" smtClean="0"/>
              <a:t>Event e = { A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= c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 A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 = c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,  …., A</a:t>
            </a:r>
            <a:r>
              <a:rPr lang="en-US" altLang="zh-TW" baseline="-25000" dirty="0" smtClean="0"/>
              <a:t>n</a:t>
            </a:r>
            <a:r>
              <a:rPr lang="en-US" altLang="zh-TW" dirty="0" smtClean="0"/>
              <a:t> = </a:t>
            </a:r>
            <a:r>
              <a:rPr lang="en-US" altLang="zh-TW" dirty="0" err="1" smtClean="0"/>
              <a:t>c</a:t>
            </a:r>
            <a:r>
              <a:rPr lang="en-US" altLang="zh-TW" baseline="-25000" dirty="0" err="1" smtClean="0"/>
              <a:t>n</a:t>
            </a:r>
            <a:r>
              <a:rPr lang="en-US" altLang="zh-TW" baseline="-25000" dirty="0" smtClean="0"/>
              <a:t> </a:t>
            </a:r>
            <a:r>
              <a:rPr lang="en-US" altLang="zh-TW" dirty="0" smtClean="0"/>
              <a:t>}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Evaluation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4071942"/>
            <a:ext cx="8229600" cy="2054221"/>
          </a:xfrm>
        </p:spPr>
        <p:txBody>
          <a:bodyPr/>
          <a:lstStyle/>
          <a:p>
            <a:r>
              <a:rPr lang="en-US" altLang="zh-TW" dirty="0" smtClean="0"/>
              <a:t>PNS: proximity neighbor selection</a:t>
            </a:r>
          </a:p>
          <a:p>
            <a:pPr lvl="1"/>
            <a:r>
              <a:rPr lang="en-US" altLang="zh-TW" dirty="0" smtClean="0"/>
              <a:t>Allows each Chord node to choose physically close nodes as routing table entries to reduce lookup latency</a:t>
            </a:r>
            <a:endParaRPr lang="zh-TW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785926"/>
            <a:ext cx="73056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Evaluation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822007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Evaluation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214554"/>
            <a:ext cx="53244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Evaluation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736"/>
            <a:ext cx="7379392" cy="455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Evaluation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000240"/>
            <a:ext cx="6599528" cy="409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Evaluation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714488"/>
            <a:ext cx="7098023" cy="439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Evaluation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357430"/>
            <a:ext cx="81343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Evaluation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643050"/>
            <a:ext cx="7177087" cy="453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Evaluation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714487"/>
            <a:ext cx="7407327" cy="459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Related Work</a:t>
            </a:r>
          </a:p>
          <a:p>
            <a:r>
              <a:rPr lang="en-US" altLang="zh-TW" dirty="0" smtClean="0"/>
              <a:t>Background : CHORD</a:t>
            </a:r>
          </a:p>
          <a:p>
            <a:r>
              <a:rPr lang="en-US" altLang="zh-TW" dirty="0" smtClean="0"/>
              <a:t>System Design</a:t>
            </a:r>
          </a:p>
          <a:p>
            <a:r>
              <a:rPr lang="en-US" altLang="zh-TW" dirty="0" smtClean="0"/>
              <a:t>Discussion</a:t>
            </a:r>
          </a:p>
          <a:p>
            <a:r>
              <a:rPr lang="en-US" altLang="zh-TW" dirty="0" smtClean="0"/>
              <a:t>Alternative Design</a:t>
            </a:r>
          </a:p>
          <a:p>
            <a:r>
              <a:rPr lang="en-US" altLang="zh-TW" dirty="0" smtClean="0"/>
              <a:t>Evaluation</a:t>
            </a:r>
          </a:p>
          <a:p>
            <a:r>
              <a:rPr lang="en-US" altLang="zh-TW" b="1" dirty="0" smtClean="0"/>
              <a:t>Conclusion and Future Work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Motivation</a:t>
            </a:r>
          </a:p>
          <a:p>
            <a:pPr lvl="1"/>
            <a:r>
              <a:rPr lang="en-US" altLang="zh-TW" dirty="0" smtClean="0"/>
              <a:t>Content-based pub/sub systems </a:t>
            </a:r>
          </a:p>
          <a:p>
            <a:pPr lvl="2"/>
            <a:r>
              <a:rPr lang="en-US" altLang="zh-TW" dirty="0" smtClean="0"/>
              <a:t>Centralized</a:t>
            </a:r>
          </a:p>
          <a:p>
            <a:pPr lvl="3"/>
            <a:r>
              <a:rPr lang="en-US" altLang="zh-TW" dirty="0" smtClean="0"/>
              <a:t>All the subscriptions store on the server. (Ex: </a:t>
            </a:r>
            <a:r>
              <a:rPr lang="en-US" altLang="zh-TW" dirty="0" err="1" smtClean="0"/>
              <a:t>Elivin</a:t>
            </a:r>
            <a:r>
              <a:rPr lang="en-US" altLang="zh-TW" dirty="0" smtClean="0"/>
              <a:t>)</a:t>
            </a:r>
          </a:p>
          <a:p>
            <a:pPr lvl="2"/>
            <a:r>
              <a:rPr lang="en-US" altLang="zh-TW" dirty="0" smtClean="0"/>
              <a:t>Distributed</a:t>
            </a:r>
          </a:p>
          <a:p>
            <a:pPr lvl="3"/>
            <a:r>
              <a:rPr lang="en-US" altLang="zh-TW" dirty="0" smtClean="0"/>
              <a:t>Using routing trees to perform event delivery based on multicast techniques. (Ex: Siena)</a:t>
            </a:r>
          </a:p>
          <a:p>
            <a:pPr lvl="1"/>
            <a:r>
              <a:rPr lang="en-US" altLang="zh-TW" dirty="0" smtClean="0"/>
              <a:t>DHT-based pub/sub systems</a:t>
            </a:r>
          </a:p>
          <a:p>
            <a:pPr lvl="2"/>
            <a:r>
              <a:rPr lang="en-US" altLang="zh-TW" dirty="0" smtClean="0"/>
              <a:t>Peers cooperate in storing subscriptions and routing events to subscribers in a fully distributed manner.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 And Future 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First design wisely exploits the underlying DHT overlay structure to build an efficient and scalable platform for content-based pub/sub services.</a:t>
            </a:r>
          </a:p>
          <a:p>
            <a:pPr lvl="1"/>
            <a:r>
              <a:rPr lang="en-US" altLang="zh-TW" dirty="0" smtClean="0"/>
              <a:t>Can deliver events to various numbers of subscribers.</a:t>
            </a:r>
          </a:p>
          <a:p>
            <a:pPr lvl="1"/>
            <a:r>
              <a:rPr lang="en-US" altLang="zh-TW" dirty="0" smtClean="0"/>
              <a:t>Can support large number of event attributes.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 And Future 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Investigate the reduction of the DHT maintenance cost in terms of bandwidth by piggybacking the DHT link maintenance messages onto the event delivery messages.</a:t>
            </a:r>
          </a:p>
          <a:p>
            <a:r>
              <a:rPr lang="en-US" altLang="zh-TW" dirty="0" smtClean="0"/>
              <a:t>How cooperative peer nodes have to be in Ferry.</a:t>
            </a:r>
          </a:p>
          <a:p>
            <a:r>
              <a:rPr lang="en-US" altLang="zh-TW" smtClean="0"/>
              <a:t>Comparison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The End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Motivation(cont.)</a:t>
            </a:r>
          </a:p>
          <a:p>
            <a:pPr lvl="1"/>
            <a:r>
              <a:rPr lang="en-US" altLang="zh-TW" dirty="0" smtClean="0"/>
              <a:t>Limitation</a:t>
            </a:r>
          </a:p>
          <a:p>
            <a:pPr lvl="2"/>
            <a:r>
              <a:rPr lang="en-US" altLang="zh-TW" dirty="0" smtClean="0"/>
              <a:t>Nontrivial cost in tree construction and maintenance.</a:t>
            </a:r>
          </a:p>
          <a:p>
            <a:pPr lvl="2"/>
            <a:r>
              <a:rPr lang="en-US" altLang="zh-TW" dirty="0" smtClean="0"/>
              <a:t>Current DHT solutions (Scribe/Bayeux) don’t support content-based pub/sub services.</a:t>
            </a:r>
          </a:p>
          <a:p>
            <a:pPr lvl="2"/>
            <a:r>
              <a:rPr lang="en-US" altLang="zh-TW" dirty="0" smtClean="0"/>
              <a:t>Some solutions place restrictions on subscription.</a:t>
            </a:r>
          </a:p>
          <a:p>
            <a:pPr lvl="2"/>
            <a:r>
              <a:rPr lang="en-US" altLang="zh-TW" dirty="0" smtClean="0"/>
              <a:t>Most of them fail to address the load-balancing issue.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Goal</a:t>
            </a:r>
          </a:p>
          <a:p>
            <a:pPr lvl="1"/>
            <a:r>
              <a:rPr lang="en-US" altLang="zh-TW" dirty="0" smtClean="0"/>
              <a:t>Design novel subscription installation and management algorithms that facilitate the aggregation of event delivery messages.</a:t>
            </a:r>
          </a:p>
          <a:p>
            <a:pPr lvl="1"/>
            <a:r>
              <a:rPr lang="en-US" altLang="zh-TW" dirty="0" smtClean="0"/>
              <a:t>Propose one-hop subscription push and attribute partitioning.</a:t>
            </a:r>
          </a:p>
          <a:p>
            <a:pPr lvl="1"/>
            <a:r>
              <a:rPr lang="en-US" altLang="zh-TW" dirty="0" smtClean="0"/>
              <a:t>Propose an efficient and scalable event delivery algorithm that is virtually maintenance-free.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b="1" dirty="0" smtClean="0"/>
              <a:t>Related Work</a:t>
            </a:r>
          </a:p>
          <a:p>
            <a:r>
              <a:rPr lang="en-US" altLang="zh-TW" dirty="0" smtClean="0"/>
              <a:t>Background : CHORD</a:t>
            </a:r>
          </a:p>
          <a:p>
            <a:r>
              <a:rPr lang="en-US" altLang="zh-TW" dirty="0" smtClean="0"/>
              <a:t>System Design</a:t>
            </a:r>
          </a:p>
          <a:p>
            <a:r>
              <a:rPr lang="en-US" altLang="zh-TW" dirty="0" smtClean="0"/>
              <a:t>Discussion</a:t>
            </a:r>
          </a:p>
          <a:p>
            <a:r>
              <a:rPr lang="en-US" altLang="zh-TW" dirty="0" smtClean="0"/>
              <a:t>Alternative Design</a:t>
            </a:r>
          </a:p>
          <a:p>
            <a:r>
              <a:rPr lang="en-US" altLang="zh-TW" dirty="0" smtClean="0"/>
              <a:t>Evaluation</a:t>
            </a:r>
          </a:p>
          <a:p>
            <a:r>
              <a:rPr lang="en-US" altLang="zh-TW" dirty="0" smtClean="0"/>
              <a:t>Conclusion and Future Work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Related 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Pub/sub systems</a:t>
            </a:r>
          </a:p>
          <a:p>
            <a:pPr lvl="1"/>
            <a:r>
              <a:rPr lang="en-US" altLang="zh-TW" dirty="0" smtClean="0"/>
              <a:t>Topic-based</a:t>
            </a:r>
          </a:p>
          <a:p>
            <a:pPr lvl="2"/>
            <a:r>
              <a:rPr lang="en-US" altLang="zh-TW" dirty="0" smtClean="0"/>
              <a:t>Join the groups containing the topic in which they are interested. </a:t>
            </a:r>
            <a:endParaRPr lang="en-US" altLang="zh-TW" dirty="0" smtClean="0"/>
          </a:p>
          <a:p>
            <a:pPr lvl="2">
              <a:buNone/>
            </a:pPr>
            <a:r>
              <a:rPr lang="en-US" altLang="zh-TW" dirty="0" smtClean="0"/>
              <a:t>	</a:t>
            </a:r>
            <a:r>
              <a:rPr lang="en-US" altLang="zh-TW" dirty="0" smtClean="0"/>
              <a:t>(</a:t>
            </a:r>
            <a:r>
              <a:rPr lang="en-US" altLang="zh-TW" dirty="0" smtClean="0"/>
              <a:t>EX: ISIS, </a:t>
            </a:r>
            <a:r>
              <a:rPr lang="en-US" altLang="zh-TW" dirty="0" err="1" smtClean="0"/>
              <a:t>iBus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Content-based</a:t>
            </a:r>
          </a:p>
          <a:p>
            <a:pPr lvl="2"/>
            <a:r>
              <a:rPr lang="en-US" altLang="zh-TW" dirty="0" smtClean="0"/>
              <a:t>Allow subscribers to specify their interests</a:t>
            </a:r>
            <a:r>
              <a:rPr lang="en-US" altLang="zh-TW" dirty="0" smtClean="0"/>
              <a:t>.</a:t>
            </a:r>
          </a:p>
          <a:p>
            <a:pPr lvl="2">
              <a:buNone/>
            </a:pPr>
            <a:r>
              <a:rPr lang="en-US" altLang="zh-TW" dirty="0" smtClean="0"/>
              <a:t>	</a:t>
            </a:r>
            <a:r>
              <a:rPr lang="en-US" altLang="zh-TW" dirty="0" smtClean="0"/>
              <a:t>(</a:t>
            </a:r>
            <a:r>
              <a:rPr lang="en-US" altLang="zh-TW" dirty="0" smtClean="0"/>
              <a:t>EX: MEDYM)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524</TotalTime>
  <Words>1950</Words>
  <Application>Microsoft Office PowerPoint</Application>
  <PresentationFormat>如螢幕大小 (4:3)</PresentationFormat>
  <Paragraphs>292</Paragraphs>
  <Slides>52</Slides>
  <Notes>26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52</vt:i4>
      </vt:variant>
    </vt:vector>
  </HeadingPairs>
  <TitlesOfParts>
    <vt:vector size="53" baseType="lpstr">
      <vt:lpstr>公正</vt:lpstr>
      <vt:lpstr>Ferry: A P2P-Based Architecture for Content-Based Publish/Subscribe Services</vt:lpstr>
      <vt:lpstr>Outline</vt:lpstr>
      <vt:lpstr>Introduction</vt:lpstr>
      <vt:lpstr>Introduction</vt:lpstr>
      <vt:lpstr>Introduction</vt:lpstr>
      <vt:lpstr>Introduction</vt:lpstr>
      <vt:lpstr>Introduction</vt:lpstr>
      <vt:lpstr>Outline</vt:lpstr>
      <vt:lpstr>Related Work</vt:lpstr>
      <vt:lpstr>Related Work</vt:lpstr>
      <vt:lpstr>Related Work</vt:lpstr>
      <vt:lpstr>Outline</vt:lpstr>
      <vt:lpstr>Background : CHORD</vt:lpstr>
      <vt:lpstr>Outline</vt:lpstr>
      <vt:lpstr>System Design</vt:lpstr>
      <vt:lpstr>System Design</vt:lpstr>
      <vt:lpstr>1. Subscription Installation</vt:lpstr>
      <vt:lpstr>1. Subscription Installation</vt:lpstr>
      <vt:lpstr>1. Subscription Installation</vt:lpstr>
      <vt:lpstr>1. Subscription Installation</vt:lpstr>
      <vt:lpstr>2. Subscription Management</vt:lpstr>
      <vt:lpstr>2. Subscription Management</vt:lpstr>
      <vt:lpstr>2. Subscription Management</vt:lpstr>
      <vt:lpstr>2. Subscription Management</vt:lpstr>
      <vt:lpstr>3. Event Publication and Matching</vt:lpstr>
      <vt:lpstr>3. Event Publication and Matching</vt:lpstr>
      <vt:lpstr>投影片 27</vt:lpstr>
      <vt:lpstr>4. Event Delivery</vt:lpstr>
      <vt:lpstr>投影片 29</vt:lpstr>
      <vt:lpstr>Load Balancing</vt:lpstr>
      <vt:lpstr>投影片 31</vt:lpstr>
      <vt:lpstr>Scaling to Number of Event Attributes</vt:lpstr>
      <vt:lpstr>Outline</vt:lpstr>
      <vt:lpstr>Discussion</vt:lpstr>
      <vt:lpstr>Outline</vt:lpstr>
      <vt:lpstr>Alternative Design</vt:lpstr>
      <vt:lpstr>Outline</vt:lpstr>
      <vt:lpstr>Evaluation</vt:lpstr>
      <vt:lpstr>Evaluation</vt:lpstr>
      <vt:lpstr>Evaluation</vt:lpstr>
      <vt:lpstr>Evaluation</vt:lpstr>
      <vt:lpstr>Evaluation</vt:lpstr>
      <vt:lpstr>Evaluation</vt:lpstr>
      <vt:lpstr>Evaluation</vt:lpstr>
      <vt:lpstr>Evaluation</vt:lpstr>
      <vt:lpstr>Evaluation</vt:lpstr>
      <vt:lpstr>Evaluation</vt:lpstr>
      <vt:lpstr>Evaluation</vt:lpstr>
      <vt:lpstr>Outline</vt:lpstr>
      <vt:lpstr>Conclusion And Future Work</vt:lpstr>
      <vt:lpstr>Conclusion And Future Work</vt:lpstr>
      <vt:lpstr>投影片 52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Ferry: A P2P-Based Architecture for Content-Based Publish/Subscribe Services</dc:title>
  <dc:creator>Crow</dc:creator>
  <cp:lastModifiedBy>Crow</cp:lastModifiedBy>
  <cp:revision>134</cp:revision>
  <dcterms:created xsi:type="dcterms:W3CDTF">2008-06-11T08:13:57Z</dcterms:created>
  <dcterms:modified xsi:type="dcterms:W3CDTF">2008-06-12T06:55:59Z</dcterms:modified>
</cp:coreProperties>
</file>